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5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317" r:id="rId21"/>
    <p:sldId id="310" r:id="rId22"/>
    <p:sldId id="312" r:id="rId23"/>
    <p:sldId id="313" r:id="rId24"/>
    <p:sldId id="314" r:id="rId25"/>
    <p:sldId id="272" r:id="rId26"/>
    <p:sldId id="311" r:id="rId27"/>
    <p:sldId id="273" r:id="rId28"/>
    <p:sldId id="274" r:id="rId29"/>
    <p:sldId id="275" r:id="rId30"/>
    <p:sldId id="276" r:id="rId31"/>
    <p:sldId id="283" r:id="rId32"/>
    <p:sldId id="315" r:id="rId33"/>
    <p:sldId id="316" r:id="rId34"/>
    <p:sldId id="284" r:id="rId35"/>
    <p:sldId id="285" r:id="rId36"/>
    <p:sldId id="293" r:id="rId37"/>
    <p:sldId id="318" r:id="rId38"/>
    <p:sldId id="319" r:id="rId39"/>
    <p:sldId id="320" r:id="rId40"/>
    <p:sldId id="294" r:id="rId41"/>
    <p:sldId id="295" r:id="rId42"/>
    <p:sldId id="277" r:id="rId43"/>
    <p:sldId id="279" r:id="rId44"/>
    <p:sldId id="278" r:id="rId45"/>
    <p:sldId id="280" r:id="rId46"/>
    <p:sldId id="281" r:id="rId47"/>
    <p:sldId id="282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6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7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3037C2-262A-45F9-BEEB-39BF6E2B263D}" v="10" dt="2021-02-06T00:29:08.6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90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446"/>
    </p:cViewPr>
  </p:sorter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GHAV VOHRA" userId="S::raghav.vohra@msitjanakpuri.co.in::aab25651-e1f9-4beb-93ff-e32cb7346860" providerId="AD" clId="Web-{E43037C2-262A-45F9-BEEB-39BF6E2B263D}"/>
    <pc:docChg chg="modSld">
      <pc:chgData name="RAGHAV VOHRA" userId="S::raghav.vohra@msitjanakpuri.co.in::aab25651-e1f9-4beb-93ff-e32cb7346860" providerId="AD" clId="Web-{E43037C2-262A-45F9-BEEB-39BF6E2B263D}" dt="2021-02-06T00:29:08.617" v="9" actId="1076"/>
      <pc:docMkLst>
        <pc:docMk/>
      </pc:docMkLst>
      <pc:sldChg chg="modSp">
        <pc:chgData name="RAGHAV VOHRA" userId="S::raghav.vohra@msitjanakpuri.co.in::aab25651-e1f9-4beb-93ff-e32cb7346860" providerId="AD" clId="Web-{E43037C2-262A-45F9-BEEB-39BF6E2B263D}" dt="2021-02-06T00:29:08.617" v="9" actId="1076"/>
        <pc:sldMkLst>
          <pc:docMk/>
          <pc:sldMk cId="0" sldId="310"/>
        </pc:sldMkLst>
        <pc:picChg chg="mod">
          <ac:chgData name="RAGHAV VOHRA" userId="S::raghav.vohra@msitjanakpuri.co.in::aab25651-e1f9-4beb-93ff-e32cb7346860" providerId="AD" clId="Web-{E43037C2-262A-45F9-BEEB-39BF6E2B263D}" dt="2021-02-06T00:29:08.617" v="9" actId="1076"/>
          <ac:picMkLst>
            <pc:docMk/>
            <pc:sldMk cId="0" sldId="310"/>
            <ac:picMk id="4" creationId="{00000000-0000-0000-0000-000000000000}"/>
          </ac:picMkLst>
        </pc:picChg>
      </pc:sldChg>
      <pc:sldChg chg="modSp">
        <pc:chgData name="RAGHAV VOHRA" userId="S::raghav.vohra@msitjanakpuri.co.in::aab25651-e1f9-4beb-93ff-e32cb7346860" providerId="AD" clId="Web-{E43037C2-262A-45F9-BEEB-39BF6E2B263D}" dt="2021-02-06T00:24:25.717" v="4" actId="1076"/>
        <pc:sldMkLst>
          <pc:docMk/>
          <pc:sldMk cId="0" sldId="314"/>
        </pc:sldMkLst>
        <pc:picChg chg="mod">
          <ac:chgData name="RAGHAV VOHRA" userId="S::raghav.vohra@msitjanakpuri.co.in::aab25651-e1f9-4beb-93ff-e32cb7346860" providerId="AD" clId="Web-{E43037C2-262A-45F9-BEEB-39BF6E2B263D}" dt="2021-02-06T00:24:25.717" v="4" actId="1076"/>
          <ac:picMkLst>
            <pc:docMk/>
            <pc:sldMk cId="0" sldId="314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B4A8C-B79F-45F7-99E1-E14C19DCEE8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9DA0D-745D-457D-B61B-38C119D241A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9DA0D-745D-457D-B61B-38C119D241A0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 panose="05020102010507070707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 panose="05000000000000000000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 panose="05020102010507070707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 panose="05000000000000000000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</a:t>
            </a:r>
            <a:r>
              <a:rPr lang="en-US" dirty="0" err="1"/>
              <a:t>ADEEl</a:t>
            </a:r>
            <a:r>
              <a:rPr lang="en-US" dirty="0"/>
              <a:t> </a:t>
            </a:r>
            <a:r>
              <a:rPr lang="en-US" dirty="0" err="1"/>
              <a:t>HAShmi</a:t>
            </a:r>
            <a:endParaRPr lang="en-US" dirty="0"/>
          </a:p>
          <a:p>
            <a:r>
              <a:rPr lang="en-US" b="0" dirty="0"/>
              <a:t>Asst. prof., </a:t>
            </a:r>
            <a:r>
              <a:rPr lang="en-US" b="0" dirty="0" err="1"/>
              <a:t>Cse</a:t>
            </a:r>
            <a:r>
              <a:rPr lang="en-US" b="0" dirty="0"/>
              <a:t> 2</a:t>
            </a:r>
            <a:r>
              <a:rPr lang="en-US" b="0" baseline="30000" dirty="0"/>
              <a:t>nd</a:t>
            </a:r>
            <a:r>
              <a:rPr lang="en-US" b="0" dirty="0"/>
              <a:t> shift</a:t>
            </a:r>
          </a:p>
          <a:p>
            <a:r>
              <a:rPr lang="en-US" b="0" dirty="0"/>
              <a:t>MSIT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FCS (Group Theory)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/>
              <a:t>An algebraic structure (S,@) is called a </a:t>
            </a:r>
            <a:r>
              <a:rPr lang="en-US" b="1" dirty="0" err="1"/>
              <a:t>groupoid</a:t>
            </a:r>
            <a:r>
              <a:rPr lang="en-US" dirty="0"/>
              <a:t>, if @ is a closed operation.</a:t>
            </a:r>
          </a:p>
          <a:p>
            <a:pPr marL="0" indent="0" algn="just">
              <a:buNone/>
            </a:pPr>
            <a:br>
              <a:rPr lang="en-US" dirty="0"/>
            </a:b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Note: </a:t>
            </a:r>
            <a:r>
              <a:rPr lang="en-US" i="1" dirty="0"/>
              <a:t>Every </a:t>
            </a:r>
            <a:r>
              <a:rPr lang="en-US" i="1" dirty="0" err="1"/>
              <a:t>abelian</a:t>
            </a:r>
            <a:r>
              <a:rPr lang="en-US" i="1" dirty="0"/>
              <a:t> group is a group, every group is a </a:t>
            </a:r>
            <a:r>
              <a:rPr lang="en-US" i="1" dirty="0" err="1"/>
              <a:t>monoid</a:t>
            </a:r>
            <a:r>
              <a:rPr lang="en-US" i="1" dirty="0"/>
              <a:t>, every </a:t>
            </a:r>
            <a:r>
              <a:rPr lang="en-US" i="1" dirty="0" err="1"/>
              <a:t>monoid</a:t>
            </a:r>
            <a:r>
              <a:rPr lang="en-US" i="1" dirty="0"/>
              <a:t> is a semi-group, every semi-group is a </a:t>
            </a:r>
            <a:r>
              <a:rPr lang="en-US" i="1" dirty="0" err="1"/>
              <a:t>groupoid</a:t>
            </a:r>
            <a:r>
              <a:rPr lang="en-US" i="1" dirty="0"/>
              <a:t>.</a:t>
            </a:r>
            <a:endParaRPr lang="en-US" dirty="0"/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129235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Let Z</a:t>
            </a:r>
            <a:r>
              <a:rPr lang="en-US" baseline="-25000" dirty="0"/>
              <a:t>n</a:t>
            </a:r>
            <a:r>
              <a:rPr lang="en-US" dirty="0"/>
              <a:t> denote the set of integers {1, 2, …, n-1}. Let @ = (</a:t>
            </a:r>
            <a:r>
              <a:rPr lang="en-US" dirty="0" err="1"/>
              <a:t>a</a:t>
            </a:r>
            <a:r>
              <a:rPr lang="en-US" b="1" dirty="0" err="1"/>
              <a:t>·</a:t>
            </a:r>
            <a:r>
              <a:rPr lang="en-US" dirty="0" err="1"/>
              <a:t>b</a:t>
            </a:r>
            <a:r>
              <a:rPr lang="en-US" dirty="0"/>
              <a:t>) modulus n. </a:t>
            </a:r>
          </a:p>
          <a:p>
            <a:pPr marL="0" indent="0">
              <a:buNone/>
            </a:pPr>
            <a:r>
              <a:rPr lang="en-US" dirty="0"/>
              <a:t>Show that (Z</a:t>
            </a:r>
            <a:r>
              <a:rPr lang="en-US" baseline="-25000" dirty="0"/>
              <a:t>7</a:t>
            </a:r>
            <a:r>
              <a:rPr lang="en-US" dirty="0"/>
              <a:t>, @) is a group.</a:t>
            </a:r>
          </a:p>
          <a:p>
            <a:pPr marL="0" indent="0">
              <a:buNone/>
            </a:pPr>
            <a:r>
              <a:rPr lang="en-US" b="1" dirty="0"/>
              <a:t>Answer.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Z</a:t>
            </a:r>
            <a:r>
              <a:rPr lang="en-US" baseline="-25000" dirty="0"/>
              <a:t>7</a:t>
            </a:r>
            <a:r>
              <a:rPr lang="en-US" dirty="0"/>
              <a:t> = {1, 2, 3, 4, 5, 6}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8" t="40873" r="24479" b="21212"/>
          <a:stretch>
            <a:fillRect/>
          </a:stretch>
        </p:blipFill>
        <p:spPr bwMode="auto">
          <a:xfrm>
            <a:off x="838200" y="2895600"/>
            <a:ext cx="77724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As the result of operation between every pair of elements of Z</a:t>
            </a:r>
            <a:r>
              <a:rPr lang="en-US" baseline="-25000" dirty="0"/>
              <a:t>7</a:t>
            </a:r>
            <a:r>
              <a:rPr lang="en-US" dirty="0"/>
              <a:t> lies in the range 0-6, therefore the operations is closed on Z</a:t>
            </a:r>
            <a:r>
              <a:rPr lang="en-US" baseline="-25000" dirty="0"/>
              <a:t>7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To check the associative property, we randomly pick three elements and check.</a:t>
            </a:r>
          </a:p>
          <a:p>
            <a:pPr marL="0" indent="0">
              <a:buNone/>
            </a:pPr>
            <a:r>
              <a:rPr lang="en-US" dirty="0"/>
              <a:t>    (2@3)@4=2@(3@4)</a:t>
            </a:r>
          </a:p>
          <a:p>
            <a:pPr marL="0" indent="0">
              <a:buNone/>
            </a:pPr>
            <a:r>
              <a:rPr lang="en-US" dirty="0"/>
              <a:t>    6@4=2@5</a:t>
            </a:r>
          </a:p>
          <a:p>
            <a:pPr marL="0" indent="0">
              <a:buNone/>
            </a:pPr>
            <a:r>
              <a:rPr lang="en-US" dirty="0"/>
              <a:t>    3=3</a:t>
            </a:r>
          </a:p>
          <a:p>
            <a:pPr marL="0" indent="0">
              <a:buNone/>
            </a:pPr>
            <a:r>
              <a:rPr lang="en-US" dirty="0"/>
              <a:t>    This is true for all combinations. Hence, the operation is associative.</a:t>
            </a:r>
          </a:p>
          <a:p>
            <a:endParaRPr lang="en-US" dirty="0"/>
          </a:p>
          <a:p>
            <a:r>
              <a:rPr lang="en-US" dirty="0"/>
              <a:t>From the table, clearly e (identity element) = 1 which exists in Z</a:t>
            </a:r>
            <a:r>
              <a:rPr lang="en-US" baseline="-25000" dirty="0"/>
              <a:t>7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Let’s find inverse of each element.</a:t>
            </a:r>
          </a:p>
          <a:p>
            <a:pPr marL="0" indent="0">
              <a:buNone/>
            </a:pPr>
            <a:r>
              <a:rPr lang="en-US" dirty="0"/>
              <a:t>     From the table, 1</a:t>
            </a:r>
            <a:r>
              <a:rPr lang="en-US" baseline="30000" dirty="0"/>
              <a:t>-1</a:t>
            </a:r>
            <a:r>
              <a:rPr lang="en-US" dirty="0"/>
              <a:t>=1, 2</a:t>
            </a:r>
            <a:r>
              <a:rPr lang="en-US" baseline="30000" dirty="0"/>
              <a:t>-1</a:t>
            </a:r>
            <a:r>
              <a:rPr lang="en-US" dirty="0"/>
              <a:t>=4, 3</a:t>
            </a:r>
            <a:r>
              <a:rPr lang="en-US" baseline="30000" dirty="0"/>
              <a:t>-1</a:t>
            </a:r>
            <a:r>
              <a:rPr lang="en-US" dirty="0"/>
              <a:t>=5, 4</a:t>
            </a:r>
            <a:r>
              <a:rPr lang="en-US" baseline="30000" dirty="0"/>
              <a:t>-1</a:t>
            </a:r>
            <a:r>
              <a:rPr lang="en-US" dirty="0"/>
              <a:t>=2, 5</a:t>
            </a:r>
            <a:r>
              <a:rPr lang="en-US" baseline="30000" dirty="0"/>
              <a:t>-1</a:t>
            </a:r>
            <a:r>
              <a:rPr lang="en-US" dirty="0"/>
              <a:t>=3, 6</a:t>
            </a:r>
            <a:r>
              <a:rPr lang="en-US" baseline="30000" dirty="0"/>
              <a:t>-1</a:t>
            </a:r>
            <a:r>
              <a:rPr lang="en-US" dirty="0"/>
              <a:t>=6.</a:t>
            </a:r>
          </a:p>
          <a:p>
            <a:pPr marL="0" indent="0">
              <a:buNone/>
            </a:pPr>
            <a:r>
              <a:rPr lang="en-US" dirty="0"/>
              <a:t>     Hence, the inverse of each element of Z</a:t>
            </a:r>
            <a:r>
              <a:rPr lang="en-US" baseline="-25000" dirty="0"/>
              <a:t>7</a:t>
            </a:r>
            <a:r>
              <a:rPr lang="en-US" dirty="0"/>
              <a:t> exists in Z</a:t>
            </a:r>
            <a:r>
              <a:rPr lang="en-US" baseline="-25000" dirty="0"/>
              <a:t>7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/>
              <a:t>Let G be a set and S be its subset.</a:t>
            </a:r>
          </a:p>
          <a:p>
            <a:pPr algn="just"/>
            <a:r>
              <a:rPr lang="en-US" dirty="0"/>
              <a:t>Let (G,@) be a group. </a:t>
            </a:r>
          </a:p>
          <a:p>
            <a:pPr algn="just"/>
            <a:r>
              <a:rPr lang="en-US" dirty="0"/>
              <a:t>If (S,@) is also a group then we say that (S,@) is a   </a:t>
            </a:r>
            <a:r>
              <a:rPr lang="en-US" b="1" dirty="0"/>
              <a:t>sub-group</a:t>
            </a:r>
            <a:r>
              <a:rPr lang="en-US" dirty="0"/>
              <a:t> of (G,@). </a:t>
            </a:r>
          </a:p>
          <a:p>
            <a:pPr algn="just"/>
            <a:r>
              <a:rPr lang="en-US" dirty="0"/>
              <a:t>If S is a proper subset of G then (S,@) is called </a:t>
            </a:r>
            <a:r>
              <a:rPr lang="en-US" b="1" dirty="0"/>
              <a:t>proper subgroup</a:t>
            </a:r>
            <a:r>
              <a:rPr lang="en-US" dirty="0"/>
              <a:t> of (G,@).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n-US" dirty="0"/>
              <a:t>Let (S,@) be a subgroup of group (G,@) and let </a:t>
            </a:r>
            <a:r>
              <a:rPr lang="en-US" dirty="0" err="1"/>
              <a:t>y∈G</a:t>
            </a:r>
            <a:r>
              <a:rPr lang="en-US" dirty="0"/>
              <a:t>. </a:t>
            </a:r>
          </a:p>
          <a:p>
            <a:pPr marL="0" indent="0" algn="just">
              <a:buNone/>
            </a:pPr>
            <a:r>
              <a:rPr lang="en-US" dirty="0"/>
              <a:t>Then the set {</a:t>
            </a:r>
            <a:r>
              <a:rPr lang="en-US" dirty="0" err="1"/>
              <a:t>y@s:s∈S</a:t>
            </a:r>
            <a:r>
              <a:rPr lang="en-US" dirty="0"/>
              <a:t>} is called the </a:t>
            </a:r>
            <a:r>
              <a:rPr lang="en-US" b="1" dirty="0"/>
              <a:t>left </a:t>
            </a:r>
            <a:r>
              <a:rPr lang="en-US" b="1" dirty="0" err="1"/>
              <a:t>coset</a:t>
            </a:r>
            <a:r>
              <a:rPr lang="en-US" dirty="0"/>
              <a:t> generated by y and S, and is denoted by “</a:t>
            </a:r>
            <a:r>
              <a:rPr lang="en-US" dirty="0" err="1"/>
              <a:t>yS</a:t>
            </a:r>
            <a:r>
              <a:rPr lang="en-US" dirty="0"/>
              <a:t>”. Similarly, the set {</a:t>
            </a:r>
            <a:r>
              <a:rPr lang="en-US" dirty="0" err="1"/>
              <a:t>s@y:s∈S</a:t>
            </a:r>
            <a:r>
              <a:rPr lang="en-US" dirty="0"/>
              <a:t>} is called the </a:t>
            </a:r>
            <a:r>
              <a:rPr lang="en-US" b="1" dirty="0"/>
              <a:t>right-</a:t>
            </a:r>
            <a:r>
              <a:rPr lang="en-US" b="1" dirty="0" err="1"/>
              <a:t>coset</a:t>
            </a:r>
            <a:r>
              <a:rPr lang="en-US" dirty="0"/>
              <a:t> and is denoted by “</a:t>
            </a:r>
            <a:r>
              <a:rPr lang="en-US" dirty="0" err="1"/>
              <a:t>Sy</a:t>
            </a:r>
            <a:r>
              <a:rPr lang="en-US" dirty="0"/>
              <a:t>”.</a:t>
            </a:r>
          </a:p>
          <a:p>
            <a:pPr algn="just"/>
            <a:r>
              <a:rPr lang="en-US" dirty="0"/>
              <a:t>For example, let </a:t>
            </a:r>
          </a:p>
          <a:p>
            <a:pPr marL="0" indent="0" algn="just">
              <a:buNone/>
            </a:pPr>
            <a:r>
              <a:rPr lang="en-US" dirty="0"/>
              <a:t>    G={…, -2, -1, 0, 1, 2, …}</a:t>
            </a:r>
          </a:p>
          <a:p>
            <a:pPr marL="0" indent="0" algn="just">
              <a:buNone/>
            </a:pPr>
            <a:r>
              <a:rPr lang="en-US" dirty="0"/>
              <a:t>    S={…, -6, -3, 0, 3, 6, …}</a:t>
            </a:r>
          </a:p>
          <a:p>
            <a:pPr marL="0" indent="0" algn="just">
              <a:buNone/>
            </a:pPr>
            <a:r>
              <a:rPr lang="en-US" dirty="0"/>
              <a:t>    Let y=2 and @=+ </a:t>
            </a:r>
          </a:p>
          <a:p>
            <a:pPr marL="0" indent="0" algn="just">
              <a:buNone/>
            </a:pPr>
            <a:r>
              <a:rPr lang="en-US" dirty="0"/>
              <a:t>    then </a:t>
            </a:r>
          </a:p>
          <a:p>
            <a:pPr marL="0" indent="0" algn="just">
              <a:buNone/>
            </a:pPr>
            <a:r>
              <a:rPr lang="en-US" dirty="0"/>
              <a:t>    </a:t>
            </a:r>
            <a:r>
              <a:rPr lang="en-US" dirty="0" err="1"/>
              <a:t>Sy</a:t>
            </a:r>
            <a:r>
              <a:rPr lang="en-US" dirty="0"/>
              <a:t> = </a:t>
            </a:r>
            <a:r>
              <a:rPr lang="en-US" dirty="0" err="1"/>
              <a:t>yS</a:t>
            </a:r>
            <a:r>
              <a:rPr lang="en-US" dirty="0"/>
              <a:t> = {…, -4, -1, 2, 5, 8, …}  </a:t>
            </a:r>
          </a:p>
          <a:p>
            <a:pPr algn="just"/>
            <a:r>
              <a:rPr lang="en-US" dirty="0"/>
              <a:t>A sub-group (S,@) of a group (G,@) is said to be a </a:t>
            </a:r>
            <a:r>
              <a:rPr lang="en-US" b="1" dirty="0"/>
              <a:t>normal subgroup</a:t>
            </a:r>
            <a:r>
              <a:rPr lang="en-US" dirty="0"/>
              <a:t> of G if </a:t>
            </a:r>
            <a:r>
              <a:rPr lang="en-US" dirty="0" err="1"/>
              <a:t>yS</a:t>
            </a:r>
            <a:r>
              <a:rPr lang="en-US" dirty="0"/>
              <a:t>=</a:t>
            </a:r>
            <a:r>
              <a:rPr lang="en-US" dirty="0" err="1"/>
              <a:t>Sy</a:t>
            </a:r>
            <a:r>
              <a:rPr lang="en-US" dirty="0"/>
              <a:t> for all </a:t>
            </a:r>
            <a:r>
              <a:rPr lang="en-US" dirty="0" err="1"/>
              <a:t>y∈G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of sub-group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/>
              <a:t>If (S,@) is a subgroup of group (G,@), then the  number of distinct </a:t>
            </a:r>
            <a:r>
              <a:rPr lang="en-US" dirty="0" err="1"/>
              <a:t>cosets</a:t>
            </a:r>
            <a:r>
              <a:rPr lang="en-US" dirty="0"/>
              <a:t> of S in G, is called the </a:t>
            </a:r>
            <a:r>
              <a:rPr lang="en-US" b="1" dirty="0"/>
              <a:t>index</a:t>
            </a:r>
            <a:r>
              <a:rPr lang="en-US" dirty="0"/>
              <a:t> of S in G i.e. the </a:t>
            </a:r>
            <a:r>
              <a:rPr lang="en-US" b="1" dirty="0"/>
              <a:t>number of disjoint </a:t>
            </a:r>
            <a:r>
              <a:rPr lang="en-US" b="1" dirty="0" err="1"/>
              <a:t>cosets</a:t>
            </a:r>
            <a:r>
              <a:rPr lang="en-US" dirty="0"/>
              <a:t> of S </a:t>
            </a:r>
            <a:r>
              <a:rPr lang="en-US" b="1" dirty="0"/>
              <a:t>required to obtain G</a:t>
            </a:r>
            <a:r>
              <a:rPr lang="en-US" dirty="0"/>
              <a:t>. For example, let</a:t>
            </a:r>
          </a:p>
          <a:p>
            <a:pPr marL="0" indent="0" algn="just">
              <a:buNone/>
            </a:pPr>
            <a:r>
              <a:rPr lang="en-US" dirty="0"/>
              <a:t>    G={…, -3, -2, -1, 0, 1, 2, 3, …}</a:t>
            </a:r>
          </a:p>
          <a:p>
            <a:pPr marL="0" indent="0" algn="just">
              <a:buNone/>
            </a:pPr>
            <a:r>
              <a:rPr lang="en-US" dirty="0"/>
              <a:t>    S={…, -9, -6, -3, 0, 3, 6, 9, …} </a:t>
            </a:r>
          </a:p>
          <a:p>
            <a:pPr algn="just"/>
            <a:r>
              <a:rPr lang="en-US" dirty="0"/>
              <a:t>Let the binary operation be +, and let the </a:t>
            </a:r>
            <a:r>
              <a:rPr lang="en-US" dirty="0" err="1"/>
              <a:t>cosets</a:t>
            </a:r>
            <a:r>
              <a:rPr lang="en-US" dirty="0"/>
              <a:t> </a:t>
            </a:r>
            <a:r>
              <a:rPr lang="en-US" dirty="0" err="1"/>
              <a:t>yS</a:t>
            </a:r>
            <a:r>
              <a:rPr lang="en-US" dirty="0"/>
              <a:t> be 0S, 1S and 2S.</a:t>
            </a:r>
          </a:p>
          <a:p>
            <a:pPr marL="0" indent="0" algn="just">
              <a:buNone/>
            </a:pPr>
            <a:r>
              <a:rPr lang="en-US" dirty="0"/>
              <a:t>    0S =0+S = {…, -9, -6, -3, 0, 3, 6, 9, …}</a:t>
            </a:r>
          </a:p>
          <a:p>
            <a:pPr marL="0" indent="0" algn="just">
              <a:buNone/>
            </a:pPr>
            <a:r>
              <a:rPr lang="en-US" dirty="0"/>
              <a:t>    1S =1+S = {…, -8, -5, -2, 1, 4, 7, 10, …}</a:t>
            </a:r>
          </a:p>
          <a:p>
            <a:pPr marL="0" indent="0" algn="just">
              <a:buNone/>
            </a:pPr>
            <a:r>
              <a:rPr lang="en-US" dirty="0"/>
              <a:t>    2S =2+S = {…, -7, -4, -1, 2, 5, 8, 11, …}</a:t>
            </a:r>
          </a:p>
          <a:p>
            <a:pPr algn="just"/>
            <a:r>
              <a:rPr lang="en-US" dirty="0"/>
              <a:t>The </a:t>
            </a:r>
            <a:r>
              <a:rPr lang="en-US" dirty="0" err="1"/>
              <a:t>cosets</a:t>
            </a:r>
            <a:r>
              <a:rPr lang="en-US" dirty="0"/>
              <a:t> 0S, 1S and 2S are disjoint, and their union gives us G, hence index of S in G is 3. 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Lagrange’s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613648" cy="4572000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b="1" dirty="0"/>
              <a:t>Lagrange’s Theorem: The order of a subgroup S of a finite group G is a divisor of the order of the group G.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    i.e.</a:t>
            </a:r>
            <a:r>
              <a:rPr lang="en-US" b="1" dirty="0"/>
              <a:t> </a:t>
            </a:r>
            <a:r>
              <a:rPr lang="en-US" dirty="0"/>
              <a:t>Number of elements in G / Number of elements in S =   </a:t>
            </a:r>
          </a:p>
          <a:p>
            <a:pPr marL="0" indent="0" algn="just">
              <a:buNone/>
            </a:pPr>
            <a:r>
              <a:rPr lang="en-US" dirty="0"/>
              <a:t>          O(G) / O(S) = k</a:t>
            </a:r>
          </a:p>
          <a:p>
            <a:pPr marL="0" indent="0" algn="just">
              <a:buNone/>
            </a:pPr>
            <a:endParaRPr lang="en-US" u="sng" dirty="0"/>
          </a:p>
          <a:p>
            <a:pPr algn="just"/>
            <a:r>
              <a:rPr lang="en-US" u="sng" dirty="0"/>
              <a:t>Proof: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Let cardinality of G be “n” and S be “m”.  So size of each </a:t>
            </a:r>
            <a:r>
              <a:rPr lang="en-US" dirty="0" err="1"/>
              <a:t>coset</a:t>
            </a:r>
            <a:r>
              <a:rPr lang="en-US" dirty="0"/>
              <a:t> will also be “</a:t>
            </a:r>
            <a:r>
              <a:rPr lang="en-US"/>
              <a:t>m”.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Let number of left or right disjoint </a:t>
            </a:r>
            <a:r>
              <a:rPr lang="en-US" dirty="0" err="1"/>
              <a:t>cosets</a:t>
            </a:r>
            <a:r>
              <a:rPr lang="en-US" dirty="0"/>
              <a:t> of S which generate G on union be “k”. </a:t>
            </a:r>
          </a:p>
          <a:p>
            <a:pPr marL="0" indent="0" algn="just">
              <a:buNone/>
            </a:pPr>
            <a:r>
              <a:rPr lang="en-US" dirty="0"/>
              <a:t>So, “k” </a:t>
            </a:r>
            <a:r>
              <a:rPr lang="en-US" dirty="0" err="1"/>
              <a:t>cosets</a:t>
            </a:r>
            <a:r>
              <a:rPr lang="en-US" dirty="0"/>
              <a:t> of size “m” merge to generate set G having size “n”.</a:t>
            </a:r>
          </a:p>
          <a:p>
            <a:pPr marL="0" indent="0" algn="just">
              <a:buNone/>
            </a:pPr>
            <a:r>
              <a:rPr lang="en-US" dirty="0"/>
              <a:t>Hence, n=</a:t>
            </a:r>
            <a:r>
              <a:rPr lang="en-US" dirty="0" err="1"/>
              <a:t>m</a:t>
            </a:r>
            <a:r>
              <a:rPr lang="en-US" b="1" dirty="0" err="1"/>
              <a:t>·</a:t>
            </a:r>
            <a:r>
              <a:rPr lang="en-US" dirty="0" err="1"/>
              <a:t>k</a:t>
            </a:r>
            <a:r>
              <a:rPr lang="en-US" dirty="0"/>
              <a:t> which gives (n/m)=k.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80185" y="1527175"/>
            <a:ext cx="614616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3965" y="322942"/>
            <a:ext cx="9083311" cy="593951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464435" y="1527175"/>
            <a:ext cx="417703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Algebraic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non-empty set together with one or more operators is called an algebraic structure. </a:t>
            </a:r>
          </a:p>
          <a:p>
            <a:r>
              <a:rPr lang="en-US" dirty="0"/>
              <a:t>An algebraic structure with a set S and operator @ is represented as (S,@).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515235" y="1527175"/>
            <a:ext cx="4075430" cy="4572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6106160" y="4800600"/>
            <a:ext cx="751840" cy="28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6886575" y="4693285"/>
            <a:ext cx="12738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associative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135245" y="5715000"/>
            <a:ext cx="2027555" cy="4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7162800" y="5612130"/>
            <a:ext cx="1830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identity element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828800" y="2895600"/>
            <a:ext cx="731520" cy="3213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1094740" y="2360930"/>
            <a:ext cx="17792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inverse element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4779010" y="1992630"/>
            <a:ext cx="15595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consider a set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1219" y="373969"/>
            <a:ext cx="8710793" cy="580684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-751205" y="935355"/>
            <a:ext cx="903605" cy="89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/>
              <a:t>A group (G,@) is called a </a:t>
            </a:r>
            <a:r>
              <a:rPr lang="en-US" b="1" dirty="0"/>
              <a:t>cyclic group</a:t>
            </a:r>
            <a:r>
              <a:rPr lang="en-US" dirty="0"/>
              <a:t>, if for some </a:t>
            </a:r>
            <a:r>
              <a:rPr lang="en-US" dirty="0" err="1"/>
              <a:t>g∈G</a:t>
            </a:r>
            <a:r>
              <a:rPr lang="en-US" dirty="0"/>
              <a:t>, every element of G is of the form </a:t>
            </a:r>
            <a:r>
              <a:rPr lang="en-US" i="1" dirty="0" err="1"/>
              <a:t>g</a:t>
            </a:r>
            <a:r>
              <a:rPr lang="en-US" i="1" baseline="30000" dirty="0" err="1"/>
              <a:t>n</a:t>
            </a:r>
            <a:r>
              <a:rPr lang="en-US" dirty="0"/>
              <a:t>, where “n” is some integer (</a:t>
            </a:r>
            <a:r>
              <a:rPr lang="en-US" dirty="0" err="1"/>
              <a:t>g</a:t>
            </a:r>
            <a:r>
              <a:rPr lang="en-US" baseline="30000" dirty="0" err="1"/>
              <a:t>n</a:t>
            </a:r>
            <a:r>
              <a:rPr lang="en-US" dirty="0"/>
              <a:t> denotes the number of times operation @ is done on g). The element “</a:t>
            </a:r>
            <a:r>
              <a:rPr lang="en-US" i="1" dirty="0"/>
              <a:t>g</a:t>
            </a:r>
            <a:r>
              <a:rPr lang="en-US" dirty="0"/>
              <a:t>” is called the </a:t>
            </a:r>
            <a:r>
              <a:rPr lang="en-US" b="1" dirty="0"/>
              <a:t>generator</a:t>
            </a:r>
            <a:r>
              <a:rPr lang="en-US" dirty="0"/>
              <a:t> of the cyclic group (there may be multiple generators of a cyclic group).</a:t>
            </a:r>
          </a:p>
          <a:p>
            <a:pPr algn="just"/>
            <a:r>
              <a:rPr lang="en-US" dirty="0"/>
              <a:t>The </a:t>
            </a:r>
            <a:r>
              <a:rPr lang="en-US" b="1" dirty="0"/>
              <a:t>order of an element</a:t>
            </a:r>
            <a:r>
              <a:rPr lang="en-US" dirty="0"/>
              <a:t> x in a group is “the least positive integer n such that </a:t>
            </a:r>
            <a:r>
              <a:rPr lang="en-US" dirty="0" err="1"/>
              <a:t>x</a:t>
            </a:r>
            <a:r>
              <a:rPr lang="en-US" baseline="30000" dirty="0" err="1"/>
              <a:t>n</a:t>
            </a:r>
            <a:r>
              <a:rPr lang="en-US" dirty="0"/>
              <a:t>=e”, and we represent it as o(x)=n.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61135" y="1527175"/>
            <a:ext cx="618426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b="1" dirty="0"/>
              <a:t>Example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Show that the group (Z</a:t>
            </a:r>
            <a:r>
              <a:rPr lang="en-US" baseline="-25000" dirty="0"/>
              <a:t>7</a:t>
            </a:r>
            <a:r>
              <a:rPr lang="en-US" dirty="0"/>
              <a:t>={0,1,2,3,4,5,6}, +</a:t>
            </a:r>
            <a:r>
              <a:rPr lang="en-US" baseline="-25000" dirty="0"/>
              <a:t>7</a:t>
            </a:r>
            <a:r>
              <a:rPr lang="en-US" dirty="0"/>
              <a:t>) is also a cyclic group. </a:t>
            </a:r>
          </a:p>
          <a:p>
            <a:pPr marL="0" indent="0" algn="just">
              <a:buNone/>
            </a:pPr>
            <a:r>
              <a:rPr lang="en-US" dirty="0"/>
              <a:t>What is order of element 3?</a:t>
            </a:r>
          </a:p>
          <a:p>
            <a:pPr marL="0" indent="0" algn="just">
              <a:buNone/>
            </a:pPr>
            <a:r>
              <a:rPr lang="en-US" b="1" dirty="0"/>
              <a:t>Answer.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Let’s take g=3.</a:t>
            </a:r>
          </a:p>
          <a:p>
            <a:pPr marL="0" indent="0" algn="just">
              <a:buNone/>
            </a:pPr>
            <a:r>
              <a:rPr lang="en-US" dirty="0"/>
              <a:t>3%7=3 i.e. 3</a:t>
            </a:r>
            <a:r>
              <a:rPr lang="en-US" baseline="30000" dirty="0"/>
              <a:t>1</a:t>
            </a:r>
            <a:r>
              <a:rPr lang="en-US" dirty="0"/>
              <a:t>=3</a:t>
            </a:r>
          </a:p>
          <a:p>
            <a:pPr marL="0" indent="0" algn="just">
              <a:buNone/>
            </a:pPr>
            <a:r>
              <a:rPr lang="en-US" dirty="0"/>
              <a:t>(3+3)%7=6 i.e. 3</a:t>
            </a:r>
            <a:r>
              <a:rPr lang="en-US" baseline="30000" dirty="0"/>
              <a:t>2</a:t>
            </a:r>
            <a:r>
              <a:rPr lang="en-US" dirty="0"/>
              <a:t>=6</a:t>
            </a:r>
          </a:p>
          <a:p>
            <a:pPr marL="0" indent="0" algn="just">
              <a:buNone/>
            </a:pPr>
            <a:r>
              <a:rPr lang="en-US" dirty="0"/>
              <a:t>(3+3+3)%7=2 i.e. 3</a:t>
            </a:r>
            <a:r>
              <a:rPr lang="en-US" baseline="30000" dirty="0"/>
              <a:t>3</a:t>
            </a:r>
            <a:r>
              <a:rPr lang="en-US" dirty="0"/>
              <a:t>=2</a:t>
            </a:r>
          </a:p>
          <a:p>
            <a:pPr marL="0" indent="0" algn="just">
              <a:buNone/>
            </a:pPr>
            <a:r>
              <a:rPr lang="en-US" dirty="0"/>
              <a:t>(3+3+3+3)%7=5 i.e. 3</a:t>
            </a:r>
            <a:r>
              <a:rPr lang="en-US" baseline="30000" dirty="0"/>
              <a:t>4</a:t>
            </a:r>
            <a:r>
              <a:rPr lang="en-US" dirty="0"/>
              <a:t>=5</a:t>
            </a:r>
          </a:p>
          <a:p>
            <a:pPr marL="0" indent="0" algn="just">
              <a:buNone/>
            </a:pPr>
            <a:r>
              <a:rPr lang="en-US" dirty="0"/>
              <a:t>(3+3+3+3+3)%7=1 i.e. 3</a:t>
            </a:r>
            <a:r>
              <a:rPr lang="en-US" baseline="30000" dirty="0"/>
              <a:t>5</a:t>
            </a:r>
            <a:r>
              <a:rPr lang="en-US" dirty="0"/>
              <a:t>=1</a:t>
            </a:r>
          </a:p>
          <a:p>
            <a:pPr marL="0" indent="0" algn="just">
              <a:buNone/>
            </a:pPr>
            <a:r>
              <a:rPr lang="en-US" dirty="0"/>
              <a:t>(3+3+3+3+3+3)%7=4 i.e. 3</a:t>
            </a:r>
            <a:r>
              <a:rPr lang="en-US" baseline="30000" dirty="0"/>
              <a:t>6</a:t>
            </a:r>
            <a:r>
              <a:rPr lang="en-US" dirty="0"/>
              <a:t>=4</a:t>
            </a:r>
          </a:p>
          <a:p>
            <a:pPr marL="0" indent="0" algn="just">
              <a:buNone/>
            </a:pPr>
            <a:r>
              <a:rPr lang="en-US" dirty="0"/>
              <a:t>(3+3+3+3+3+3+3)%7=0 i.e. 3</a:t>
            </a:r>
            <a:r>
              <a:rPr lang="en-US" baseline="30000" dirty="0"/>
              <a:t>7</a:t>
            </a:r>
            <a:r>
              <a:rPr lang="en-US" dirty="0"/>
              <a:t>=0</a:t>
            </a:r>
          </a:p>
          <a:p>
            <a:pPr marL="0" indent="0" algn="just">
              <a:buNone/>
            </a:pPr>
            <a:r>
              <a:rPr lang="en-US" dirty="0"/>
              <a:t>The identity element for the operation +</a:t>
            </a:r>
            <a:r>
              <a:rPr lang="en-US" baseline="-25000" dirty="0"/>
              <a:t>7</a:t>
            </a:r>
            <a:r>
              <a:rPr lang="en-US" dirty="0"/>
              <a:t> on set Z</a:t>
            </a:r>
            <a:r>
              <a:rPr lang="en-US" baseline="-25000" dirty="0"/>
              <a:t>7</a:t>
            </a:r>
            <a:r>
              <a:rPr lang="en-US" dirty="0"/>
              <a:t> is 0 e.g. (5+0)%7=5. </a:t>
            </a:r>
          </a:p>
          <a:p>
            <a:pPr marL="0" indent="0" algn="just">
              <a:buNone/>
            </a:pPr>
            <a:r>
              <a:rPr lang="en-US" dirty="0"/>
              <a:t>The order of element 3 in the given cyclic group is 7 i.e. o(3)=7 as 3</a:t>
            </a:r>
            <a:r>
              <a:rPr lang="en-US" baseline="30000" dirty="0"/>
              <a:t>7</a:t>
            </a:r>
            <a:r>
              <a:rPr lang="en-US" dirty="0"/>
              <a:t>=0 (as e=0 for given group).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Cyclic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 fontAlgn="base"/>
            <a:r>
              <a:rPr lang="en-US" dirty="0"/>
              <a:t>All cyclic groups are </a:t>
            </a:r>
            <a:r>
              <a:rPr lang="en-US" dirty="0" err="1"/>
              <a:t>abelian</a:t>
            </a:r>
            <a:r>
              <a:rPr lang="en-US" dirty="0"/>
              <a:t>, as they obey the property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r>
              <a:rPr lang="en-US" dirty="0" err="1"/>
              <a:t>@g</a:t>
            </a:r>
            <a:r>
              <a:rPr lang="en-US" baseline="30000" dirty="0" err="1"/>
              <a:t>y</a:t>
            </a:r>
            <a:r>
              <a:rPr lang="en-US" dirty="0"/>
              <a:t>=</a:t>
            </a:r>
            <a:r>
              <a:rPr lang="en-US" dirty="0" err="1"/>
              <a:t>g</a:t>
            </a:r>
            <a:r>
              <a:rPr lang="en-US" baseline="30000" dirty="0" err="1"/>
              <a:t>y</a:t>
            </a:r>
            <a:r>
              <a:rPr lang="en-US" dirty="0" err="1"/>
              <a:t>@g</a:t>
            </a:r>
            <a:r>
              <a:rPr lang="en-US" baseline="30000" dirty="0" err="1"/>
              <a:t>x</a:t>
            </a:r>
            <a:r>
              <a:rPr lang="en-US" dirty="0"/>
              <a:t>.</a:t>
            </a:r>
          </a:p>
          <a:p>
            <a:pPr algn="just" fontAlgn="base"/>
            <a:r>
              <a:rPr lang="en-US" dirty="0"/>
              <a:t>All prime groups (groups of order 1, 2, 3, 5, ...) are cyclic and </a:t>
            </a:r>
            <a:r>
              <a:rPr lang="en-US" dirty="0" err="1"/>
              <a:t>abelian</a:t>
            </a:r>
            <a:r>
              <a:rPr lang="en-US" dirty="0"/>
              <a:t>.</a:t>
            </a:r>
          </a:p>
          <a:p>
            <a:pPr algn="just" fontAlgn="base"/>
            <a:r>
              <a:rPr lang="en-US" dirty="0"/>
              <a:t>Every group of order p</a:t>
            </a:r>
            <a:r>
              <a:rPr lang="en-US" baseline="30000" dirty="0"/>
              <a:t>2</a:t>
            </a:r>
            <a:r>
              <a:rPr lang="en-US" dirty="0"/>
              <a:t> (p is a prime integer) is also cyclic and </a:t>
            </a:r>
            <a:r>
              <a:rPr lang="en-US" dirty="0" err="1"/>
              <a:t>abelian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/>
              <a:t>Show that every group of order ≤5 is cyclic and </a:t>
            </a:r>
            <a:r>
              <a:rPr lang="en-US" dirty="0" err="1"/>
              <a:t>abelian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algn="just"/>
            <a:r>
              <a:rPr lang="en-US" dirty="0"/>
              <a:t>Show that all proper subgroups of order 8 must be </a:t>
            </a:r>
            <a:r>
              <a:rPr lang="en-US" dirty="0" err="1"/>
              <a:t>abelian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We know that all prime groups are cyclic. So groups of order 1, 2, 3, 5 are cyclic. Every group of order p</a:t>
            </a:r>
            <a:r>
              <a:rPr lang="en-US" baseline="30000" dirty="0"/>
              <a:t>2</a:t>
            </a:r>
            <a:r>
              <a:rPr lang="en-US" dirty="0"/>
              <a:t> is also cyclic. As 4=2</a:t>
            </a:r>
            <a:r>
              <a:rPr lang="en-US" baseline="30000" dirty="0"/>
              <a:t>2</a:t>
            </a:r>
            <a:r>
              <a:rPr lang="en-US" dirty="0"/>
              <a:t>, the group of order 4 is also cyclic.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According to Lagrange’s theorem, proper subgroups of group of order 8 can have order 1, 2 or 4. As all prime groups are </a:t>
            </a:r>
            <a:r>
              <a:rPr lang="en-US" dirty="0" err="1"/>
              <a:t>abelian</a:t>
            </a:r>
            <a:r>
              <a:rPr lang="en-US" dirty="0"/>
              <a:t>, therefore sub-groups of order 1 and 2 are </a:t>
            </a:r>
            <a:r>
              <a:rPr lang="en-US" dirty="0" err="1"/>
              <a:t>abelian</a:t>
            </a:r>
            <a:r>
              <a:rPr lang="en-US" dirty="0"/>
              <a:t>. Further, as every group of order p</a:t>
            </a:r>
            <a:r>
              <a:rPr lang="en-US" baseline="30000" dirty="0"/>
              <a:t>2</a:t>
            </a:r>
            <a:r>
              <a:rPr lang="en-US" dirty="0"/>
              <a:t> (p being any prime number) is </a:t>
            </a:r>
            <a:r>
              <a:rPr lang="en-US" dirty="0" err="1"/>
              <a:t>abelian</a:t>
            </a:r>
            <a:r>
              <a:rPr lang="en-US" dirty="0"/>
              <a:t>, therefore group of order 4(2</a:t>
            </a:r>
            <a:r>
              <a:rPr lang="en-US" baseline="30000" dirty="0"/>
              <a:t>2</a:t>
            </a:r>
            <a:r>
              <a:rPr lang="en-US" dirty="0"/>
              <a:t>) is also </a:t>
            </a:r>
            <a:r>
              <a:rPr lang="en-US" dirty="0" err="1"/>
              <a:t>abelian</a:t>
            </a:r>
            <a:r>
              <a:rPr lang="en-US" dirty="0"/>
              <a:t>. 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Homo/</a:t>
            </a:r>
            <a:r>
              <a:rPr lang="en-US" dirty="0" err="1"/>
              <a:t>Iso</a:t>
            </a:r>
            <a:r>
              <a:rPr lang="en-US" dirty="0"/>
              <a:t>/Auto-</a:t>
            </a:r>
            <a:r>
              <a:rPr lang="en-US" dirty="0" err="1"/>
              <a:t>morphism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Let (G,@</a:t>
            </a:r>
            <a:r>
              <a:rPr lang="en-US" baseline="-25000" dirty="0"/>
              <a:t>1</a:t>
            </a:r>
            <a:r>
              <a:rPr lang="en-US" dirty="0"/>
              <a:t>) and (H,@</a:t>
            </a:r>
            <a:r>
              <a:rPr lang="en-US" baseline="-25000" dirty="0"/>
              <a:t>2</a:t>
            </a:r>
            <a:r>
              <a:rPr lang="en-US" dirty="0"/>
              <a:t>) be two groups, and “f” be a function from G to H. Then “f” is called </a:t>
            </a:r>
            <a:r>
              <a:rPr lang="en-US" b="1" dirty="0"/>
              <a:t>homomorphism</a:t>
            </a:r>
            <a:r>
              <a:rPr lang="en-US" dirty="0"/>
              <a:t> of G into H, if for all </a:t>
            </a:r>
            <a:r>
              <a:rPr lang="en-US" dirty="0" err="1"/>
              <a:t>a,b∈G</a:t>
            </a:r>
            <a:r>
              <a:rPr lang="en-US" dirty="0"/>
              <a:t>, we have</a:t>
            </a:r>
            <a:r>
              <a:rPr lang="en-US" b="1" dirty="0"/>
              <a:t> f(a@</a:t>
            </a:r>
            <a:r>
              <a:rPr lang="en-US" b="1" baseline="-25000" dirty="0"/>
              <a:t>1</a:t>
            </a:r>
            <a:r>
              <a:rPr lang="en-US" b="1" dirty="0"/>
              <a:t>b)=f(a)@</a:t>
            </a:r>
            <a:r>
              <a:rPr lang="en-US" b="1" baseline="-25000" dirty="0"/>
              <a:t>2</a:t>
            </a:r>
            <a:r>
              <a:rPr lang="en-US" b="1" dirty="0"/>
              <a:t>f(b)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A homomorphism of a group G into G is called an </a:t>
            </a:r>
            <a:r>
              <a:rPr lang="en-US" b="1" dirty="0" err="1"/>
              <a:t>endo-morphism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If “f” is one-to-one as well as onto, then it is called </a:t>
            </a:r>
            <a:r>
              <a:rPr lang="en-US" b="1" dirty="0" err="1"/>
              <a:t>iso-morphism</a:t>
            </a:r>
            <a:r>
              <a:rPr lang="en-US" dirty="0"/>
              <a:t> of G into H.</a:t>
            </a:r>
          </a:p>
          <a:p>
            <a:pPr algn="just"/>
            <a:r>
              <a:rPr lang="en-US" dirty="0"/>
              <a:t>An isomorphism of a group G into G is called an </a:t>
            </a:r>
            <a:r>
              <a:rPr lang="en-US" b="1" dirty="0"/>
              <a:t>auto-</a:t>
            </a:r>
            <a:r>
              <a:rPr lang="en-US" b="1" dirty="0" err="1"/>
              <a:t>morphism</a:t>
            </a:r>
            <a:r>
              <a:rPr lang="en-US" dirty="0"/>
              <a:t>. 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1225" y="1527175"/>
            <a:ext cx="728408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structure (S,@) is said to be </a:t>
            </a:r>
            <a:r>
              <a:rPr lang="en-US" b="1" dirty="0"/>
              <a:t>closed</a:t>
            </a:r>
            <a:r>
              <a:rPr lang="en-US" dirty="0"/>
              <a:t> with respect to operation @ if the operation @ on elements of the S always produces an element of S e.g. the structure (N,+) is closed as addition of two natural numbers always gives another natural number.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 = set of natural numbers (1,2,3,4, …)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50670" y="2570480"/>
            <a:ext cx="6004560" cy="24841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Let the two groups be (R,+) and (R</a:t>
            </a:r>
            <a:r>
              <a:rPr lang="en-US" baseline="30000" dirty="0"/>
              <a:t>+</a:t>
            </a:r>
            <a:r>
              <a:rPr lang="en-US" dirty="0"/>
              <a:t>,</a:t>
            </a:r>
            <a:r>
              <a:rPr lang="en-US" b="1" dirty="0"/>
              <a:t>·</a:t>
            </a:r>
            <a:r>
              <a:rPr lang="en-US" dirty="0"/>
              <a:t>) and the function be f:R→R</a:t>
            </a:r>
            <a:r>
              <a:rPr lang="en-US" baseline="30000" dirty="0"/>
              <a:t>+</a:t>
            </a:r>
            <a:r>
              <a:rPr lang="en-US" dirty="0"/>
              <a:t> where f(x)=e</a:t>
            </a:r>
            <a:r>
              <a:rPr lang="en-US" baseline="30000" dirty="0"/>
              <a:t>x</a:t>
            </a:r>
            <a:r>
              <a:rPr lang="en-US" dirty="0"/>
              <a:t>.     [R=real number, R</a:t>
            </a:r>
            <a:r>
              <a:rPr lang="en-US" baseline="30000" dirty="0"/>
              <a:t>+ </a:t>
            </a:r>
            <a:r>
              <a:rPr lang="en-US" dirty="0"/>
              <a:t>=positive real number]</a:t>
            </a:r>
          </a:p>
          <a:p>
            <a:pPr algn="just"/>
            <a:r>
              <a:rPr lang="en-US" dirty="0"/>
              <a:t>Let’s first check for homomorphism,</a:t>
            </a:r>
          </a:p>
          <a:p>
            <a:pPr marL="0" indent="0" algn="just">
              <a:buNone/>
            </a:pPr>
            <a:r>
              <a:rPr lang="en-US" dirty="0"/>
              <a:t>    f(a@</a:t>
            </a:r>
            <a:r>
              <a:rPr lang="en-US" baseline="-25000" dirty="0"/>
              <a:t>1</a:t>
            </a:r>
            <a:r>
              <a:rPr lang="en-US" dirty="0"/>
              <a:t>b) = f(</a:t>
            </a:r>
            <a:r>
              <a:rPr lang="en-US" dirty="0" err="1"/>
              <a:t>a+b</a:t>
            </a:r>
            <a:r>
              <a:rPr lang="en-US" dirty="0"/>
              <a:t>) = </a:t>
            </a:r>
            <a:r>
              <a:rPr lang="en-US" dirty="0" err="1"/>
              <a:t>e</a:t>
            </a:r>
            <a:r>
              <a:rPr lang="en-US" baseline="30000" dirty="0" err="1"/>
              <a:t>a+b</a:t>
            </a:r>
            <a:r>
              <a:rPr lang="en-US" baseline="30000" dirty="0"/>
              <a:t> 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    f(a)@</a:t>
            </a:r>
            <a:r>
              <a:rPr lang="en-US" baseline="-25000" dirty="0"/>
              <a:t>2</a:t>
            </a:r>
            <a:r>
              <a:rPr lang="en-US" dirty="0"/>
              <a:t>f(b) = f(a)</a:t>
            </a:r>
            <a:r>
              <a:rPr lang="en-US" b="1" dirty="0"/>
              <a:t>·</a:t>
            </a:r>
            <a:r>
              <a:rPr lang="en-US" dirty="0"/>
              <a:t>f(b) = </a:t>
            </a:r>
            <a:r>
              <a:rPr lang="en-US" dirty="0" err="1"/>
              <a:t>e</a:t>
            </a:r>
            <a:r>
              <a:rPr lang="en-US" baseline="30000" dirty="0" err="1"/>
              <a:t>a</a:t>
            </a:r>
            <a:r>
              <a:rPr lang="en-US" baseline="30000" dirty="0"/>
              <a:t> </a:t>
            </a:r>
            <a:r>
              <a:rPr lang="en-US" b="1" dirty="0"/>
              <a:t>·</a:t>
            </a:r>
            <a:r>
              <a:rPr lang="en-US" dirty="0"/>
              <a:t> </a:t>
            </a:r>
            <a:r>
              <a:rPr lang="en-US" dirty="0" err="1"/>
              <a:t>e</a:t>
            </a:r>
            <a:r>
              <a:rPr lang="en-US" baseline="30000" dirty="0" err="1"/>
              <a:t>b</a:t>
            </a:r>
            <a:r>
              <a:rPr lang="en-US" baseline="30000" dirty="0"/>
              <a:t> </a:t>
            </a:r>
            <a:r>
              <a:rPr lang="en-US" dirty="0"/>
              <a:t>= </a:t>
            </a:r>
            <a:r>
              <a:rPr lang="en-US" dirty="0" err="1"/>
              <a:t>e</a:t>
            </a:r>
            <a:r>
              <a:rPr lang="en-US" baseline="30000" dirty="0" err="1"/>
              <a:t>a+b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    Hence, f(</a:t>
            </a:r>
            <a:r>
              <a:rPr lang="en-US" dirty="0" err="1"/>
              <a:t>a+b</a:t>
            </a:r>
            <a:r>
              <a:rPr lang="en-US" dirty="0"/>
              <a:t>) = f(a)</a:t>
            </a:r>
            <a:r>
              <a:rPr lang="en-US" b="1" dirty="0"/>
              <a:t>·</a:t>
            </a:r>
            <a:r>
              <a:rPr lang="en-US" dirty="0"/>
              <a:t>f(b) i.e. condition of homomorphism is </a:t>
            </a:r>
          </a:p>
          <a:p>
            <a:pPr marL="0" indent="0" algn="just">
              <a:buNone/>
            </a:pPr>
            <a:r>
              <a:rPr lang="en-US" dirty="0"/>
              <a:t>    satisfied.</a:t>
            </a:r>
          </a:p>
          <a:p>
            <a:pPr algn="just"/>
            <a:r>
              <a:rPr lang="en-US" dirty="0"/>
              <a:t>Now, we will check for isomorphism i.e. f(x)=e</a:t>
            </a:r>
            <a:r>
              <a:rPr lang="en-US" baseline="30000" dirty="0"/>
              <a:t>x</a:t>
            </a:r>
            <a:r>
              <a:rPr lang="en-US" dirty="0"/>
              <a:t> should be one-to-one as well as onto.</a:t>
            </a:r>
          </a:p>
          <a:p>
            <a:pPr marL="0" indent="0" algn="just">
              <a:buNone/>
            </a:pPr>
            <a:r>
              <a:rPr lang="en-US" dirty="0"/>
              <a:t>    Checking for one-to-one i.e. </a:t>
            </a:r>
            <a:r>
              <a:rPr lang="en-US" dirty="0" err="1"/>
              <a:t>e</a:t>
            </a:r>
            <a:r>
              <a:rPr lang="en-US" baseline="30000" dirty="0" err="1"/>
              <a:t>b</a:t>
            </a:r>
            <a:r>
              <a:rPr lang="en-US" dirty="0"/>
              <a:t> gives a unique value for every </a:t>
            </a:r>
          </a:p>
          <a:p>
            <a:pPr marL="0" indent="0" algn="just">
              <a:buNone/>
            </a:pPr>
            <a:r>
              <a:rPr lang="en-US" dirty="0"/>
              <a:t>    unique value of b.</a:t>
            </a:r>
          </a:p>
          <a:p>
            <a:pPr marL="0" indent="0" algn="just">
              <a:buNone/>
            </a:pPr>
            <a:r>
              <a:rPr lang="en-US" dirty="0"/>
              <a:t>    Checking for onto, if </a:t>
            </a:r>
            <a:r>
              <a:rPr lang="en-US" dirty="0" err="1"/>
              <a:t>c∈R</a:t>
            </a:r>
            <a:r>
              <a:rPr lang="en-US" baseline="30000" dirty="0"/>
              <a:t>+</a:t>
            </a:r>
            <a:r>
              <a:rPr lang="en-US" dirty="0"/>
              <a:t>, the (</a:t>
            </a:r>
            <a:r>
              <a:rPr lang="en-US" dirty="0" err="1"/>
              <a:t>ln</a:t>
            </a:r>
            <a:r>
              <a:rPr lang="en-US" dirty="0"/>
              <a:t> c)∈R. </a:t>
            </a:r>
          </a:p>
          <a:p>
            <a:pPr algn="just"/>
            <a:r>
              <a:rPr lang="en-US" dirty="0"/>
              <a:t>Hence, f is an isomorphism.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Example-2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Let (R</a:t>
            </a:r>
            <a:r>
              <a:rPr lang="en-US" baseline="30000" dirty="0"/>
              <a:t>+</a:t>
            </a:r>
            <a:r>
              <a:rPr lang="en-US" dirty="0"/>
              <a:t>,</a:t>
            </a:r>
            <a:r>
              <a:rPr lang="en-US" b="1" dirty="0"/>
              <a:t>·</a:t>
            </a:r>
            <a:r>
              <a:rPr lang="en-US" dirty="0"/>
              <a:t>) be a group, and f: R</a:t>
            </a:r>
            <a:r>
              <a:rPr lang="en-US" baseline="30000" dirty="0"/>
              <a:t>+ </a:t>
            </a:r>
            <a:r>
              <a:rPr lang="en-US" dirty="0"/>
              <a:t>→ R</a:t>
            </a:r>
            <a:r>
              <a:rPr lang="en-US" baseline="30000" dirty="0"/>
              <a:t>+</a:t>
            </a:r>
            <a:r>
              <a:rPr lang="en-US" dirty="0"/>
              <a:t> where f(x)=x</a:t>
            </a:r>
            <a:r>
              <a:rPr lang="en-US" baseline="30000" dirty="0"/>
              <a:t>2</a:t>
            </a:r>
            <a:r>
              <a:rPr lang="en-US" dirty="0"/>
              <a:t>.</a:t>
            </a:r>
          </a:p>
          <a:p>
            <a:r>
              <a:rPr lang="en-US" dirty="0"/>
              <a:t>f(</a:t>
            </a:r>
            <a:r>
              <a:rPr lang="en-US" dirty="0" err="1"/>
              <a:t>a</a:t>
            </a:r>
            <a:r>
              <a:rPr lang="en-US" b="1" dirty="0" err="1"/>
              <a:t>·</a:t>
            </a:r>
            <a:r>
              <a:rPr lang="en-US" dirty="0" err="1"/>
              <a:t>b</a:t>
            </a:r>
            <a:r>
              <a:rPr lang="en-US" dirty="0"/>
              <a:t>) = f(a)</a:t>
            </a:r>
            <a:r>
              <a:rPr lang="en-US" b="1" dirty="0"/>
              <a:t>·</a:t>
            </a:r>
            <a:r>
              <a:rPr lang="en-US" dirty="0"/>
              <a:t>f(b) </a:t>
            </a:r>
          </a:p>
          <a:p>
            <a:pPr marL="0" indent="0">
              <a:buNone/>
            </a:pPr>
            <a:r>
              <a:rPr lang="en-US" dirty="0"/>
              <a:t>    (</a:t>
            </a:r>
            <a:r>
              <a:rPr lang="en-US" dirty="0" err="1"/>
              <a:t>a</a:t>
            </a:r>
            <a:r>
              <a:rPr lang="en-US" b="1" dirty="0" err="1"/>
              <a:t>·</a:t>
            </a:r>
            <a:r>
              <a:rPr lang="en-US" dirty="0" err="1"/>
              <a:t>b</a:t>
            </a:r>
            <a:r>
              <a:rPr lang="en-US" dirty="0"/>
              <a:t>)</a:t>
            </a:r>
            <a:r>
              <a:rPr lang="en-US" baseline="30000" dirty="0"/>
              <a:t>2 </a:t>
            </a:r>
            <a:r>
              <a:rPr lang="en-US" dirty="0"/>
              <a:t>= a</a:t>
            </a:r>
            <a:r>
              <a:rPr lang="en-US" baseline="30000" dirty="0"/>
              <a:t>2</a:t>
            </a:r>
            <a:r>
              <a:rPr lang="en-US" b="1" dirty="0"/>
              <a:t>·</a:t>
            </a:r>
            <a:r>
              <a:rPr lang="en-US" dirty="0"/>
              <a:t>b</a:t>
            </a:r>
            <a:r>
              <a:rPr lang="en-US" baseline="30000" dirty="0"/>
              <a:t>2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(</a:t>
            </a:r>
            <a:r>
              <a:rPr lang="en-US" dirty="0" err="1"/>
              <a:t>ab</a:t>
            </a:r>
            <a:r>
              <a:rPr lang="en-US" dirty="0"/>
              <a:t>)</a:t>
            </a:r>
            <a:r>
              <a:rPr lang="en-US" baseline="30000" dirty="0"/>
              <a:t> 2</a:t>
            </a:r>
            <a:r>
              <a:rPr lang="en-US" dirty="0"/>
              <a:t>=(</a:t>
            </a:r>
            <a:r>
              <a:rPr lang="en-US" dirty="0" err="1"/>
              <a:t>ab</a:t>
            </a:r>
            <a:r>
              <a:rPr lang="en-US" dirty="0"/>
              <a:t>)</a:t>
            </a:r>
            <a:r>
              <a:rPr lang="en-US" baseline="30000" dirty="0"/>
              <a:t> 2</a:t>
            </a: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    Hence condition for homomorphism is satisfied.</a:t>
            </a:r>
          </a:p>
          <a:p>
            <a:r>
              <a:rPr lang="en-US" dirty="0"/>
              <a:t>f(x)=x</a:t>
            </a:r>
            <a:r>
              <a:rPr lang="en-US" baseline="30000" dirty="0"/>
              <a:t>2</a:t>
            </a:r>
            <a:r>
              <a:rPr lang="en-US" dirty="0"/>
              <a:t> is one-to-one as well as onto for R</a:t>
            </a:r>
            <a:r>
              <a:rPr lang="en-US" baseline="30000" dirty="0"/>
              <a:t>+</a:t>
            </a:r>
            <a:r>
              <a:rPr lang="en-US" dirty="0"/>
              <a:t>.</a:t>
            </a:r>
          </a:p>
          <a:p>
            <a:r>
              <a:rPr lang="en-US" dirty="0"/>
              <a:t>Hence, it is an auto-</a:t>
            </a:r>
            <a:r>
              <a:rPr lang="en-US" dirty="0" err="1"/>
              <a:t>morphism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permutation “</a:t>
            </a:r>
            <a:r>
              <a:rPr lang="en-US" i="1" dirty="0"/>
              <a:t>f</a:t>
            </a:r>
            <a:r>
              <a:rPr lang="en-US" dirty="0"/>
              <a:t> “ on the set     {1, 2, 3, 4 …, n} is represented as: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6" t="38731" r="54685" b="54640"/>
          <a:stretch>
            <a:fillRect/>
          </a:stretch>
        </p:blipFill>
        <p:spPr bwMode="auto">
          <a:xfrm>
            <a:off x="2479964" y="2604654"/>
            <a:ext cx="3539836" cy="1052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68120" y="1527175"/>
            <a:ext cx="6170295" cy="4572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468120" y="5998210"/>
            <a:ext cx="6711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thre can be n! combinations for n elements in a group[. in {1,2,3} </a:t>
            </a:r>
          </a:p>
          <a:p>
            <a:r>
              <a:rPr lang="en-US"/>
              <a:t>there are 3 elements, hence 6 combinations are possible.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21130" y="1766570"/>
            <a:ext cx="6263640" cy="42443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1625" y="2800985"/>
            <a:ext cx="4038600" cy="182245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00600" y="2338705"/>
            <a:ext cx="4038600" cy="27463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Permutations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6" t="41270" r="23810" b="18561"/>
          <a:stretch>
            <a:fillRect/>
          </a:stretch>
        </p:blipFill>
        <p:spPr bwMode="auto">
          <a:xfrm>
            <a:off x="685800" y="1752600"/>
            <a:ext cx="79248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/>
              <a:t>A permutation is called a cyclic permutation if and only if consists of a cycle of length &gt;1. </a:t>
            </a:r>
          </a:p>
          <a:p>
            <a:pPr algn="just"/>
            <a:r>
              <a:rPr lang="en-US" dirty="0"/>
              <a:t>A </a:t>
            </a:r>
            <a:r>
              <a:rPr lang="en-US" b="1" dirty="0"/>
              <a:t>transposition</a:t>
            </a:r>
            <a:r>
              <a:rPr lang="en-US" dirty="0"/>
              <a:t> is a cyclic permutation of length 2.</a:t>
            </a:r>
          </a:p>
          <a:p>
            <a:pPr algn="just"/>
            <a:r>
              <a:rPr lang="en-US" dirty="0"/>
              <a:t> Every cyclic permutation can be written as the product of transpositions e.g. </a:t>
            </a:r>
          </a:p>
          <a:p>
            <a:pPr marL="0" indent="0" algn="just">
              <a:buNone/>
            </a:pPr>
            <a:r>
              <a:rPr lang="en-US" dirty="0"/>
              <a:t>    (1 3 4 2 5) = (1 5)(1 2)(1 4)(1 3). </a:t>
            </a:r>
          </a:p>
          <a:p>
            <a:pPr algn="just"/>
            <a:r>
              <a:rPr lang="en-US" dirty="0"/>
              <a:t>A permutation is said to be even or odd based on whether it can be expressed as a product of even or odd number of transpositions 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 </a:t>
            </a:r>
            <a:r>
              <a:rPr lang="en-US" b="1" dirty="0"/>
              <a:t>permutation set</a:t>
            </a:r>
            <a:r>
              <a:rPr lang="en-US" dirty="0"/>
              <a:t> is a set of permutations involving all elements of a given set (i.e. a subset of set of permutations involving all elements). </a:t>
            </a:r>
          </a:p>
          <a:p>
            <a:pPr algn="just"/>
            <a:r>
              <a:rPr lang="en-US" dirty="0"/>
              <a:t>A </a:t>
            </a:r>
            <a:r>
              <a:rPr lang="en-US" b="1" dirty="0"/>
              <a:t>symmetric set</a:t>
            </a:r>
            <a:r>
              <a:rPr lang="en-US" dirty="0"/>
              <a:t> is a permutation set having all possible permutations (involving all elements of the set) of a given set. 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For example for set {1,2,3} the symmetric set will have all 6 possible permutations but the permutations set can be any subset of symmetric set. 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Element (e)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/>
              <a:t>An element </a:t>
            </a:r>
            <a:r>
              <a:rPr lang="en-US" b="1" dirty="0"/>
              <a:t>e</a:t>
            </a:r>
            <a:r>
              <a:rPr lang="en-US" dirty="0"/>
              <a:t> in a set S is called an </a:t>
            </a:r>
            <a:r>
              <a:rPr lang="en-US" b="1" dirty="0"/>
              <a:t>identity element</a:t>
            </a:r>
            <a:r>
              <a:rPr lang="en-US" dirty="0"/>
              <a:t> for the binary operation @, if for every element y in S, </a:t>
            </a:r>
            <a:r>
              <a:rPr lang="en-US" dirty="0" err="1"/>
              <a:t>y@e</a:t>
            </a:r>
            <a:r>
              <a:rPr lang="en-US" dirty="0"/>
              <a:t> = </a:t>
            </a:r>
            <a:r>
              <a:rPr lang="en-US" dirty="0" err="1"/>
              <a:t>e@y</a:t>
            </a:r>
            <a:r>
              <a:rPr lang="en-US" dirty="0"/>
              <a:t> = y. </a:t>
            </a:r>
          </a:p>
          <a:p>
            <a:pPr algn="just"/>
            <a:r>
              <a:rPr lang="en-US" dirty="0"/>
              <a:t>For example, the identity element for addition is 0 (as, y+0=0+y=y), and for multiplication is 1 (as y</a:t>
            </a:r>
            <a:r>
              <a:rPr lang="en-US" b="1" dirty="0"/>
              <a:t>·</a:t>
            </a:r>
            <a:r>
              <a:rPr lang="en-US" dirty="0"/>
              <a:t>1=1</a:t>
            </a:r>
            <a:r>
              <a:rPr lang="en-US" b="1" dirty="0"/>
              <a:t>·</a:t>
            </a:r>
            <a:r>
              <a:rPr lang="en-US" dirty="0"/>
              <a:t>y=y), but 0 is not identity element for subtraction (as, y−0=y but 0−y≠y) and 1 is not identity element of division (as, y/1=y but 1/</a:t>
            </a:r>
            <a:r>
              <a:rPr lang="en-US" dirty="0" err="1"/>
              <a:t>y≠y</a:t>
            </a:r>
            <a:r>
              <a:rPr lang="en-US" dirty="0"/>
              <a:t>).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8" t="38492" r="31172" b="27580"/>
          <a:stretch>
            <a:fillRect/>
          </a:stretch>
        </p:blipFill>
        <p:spPr bwMode="auto">
          <a:xfrm>
            <a:off x="762000" y="1905000"/>
            <a:ext cx="7696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/>
              <a:t>Let (P,◦) be an algebraic structure where P is a symmetric permutation set on a set S and ◦ is the composition operation. This algebraic structure (P,◦) satisfies all the properties of a group, hence it is called as </a:t>
            </a:r>
            <a:r>
              <a:rPr lang="en-US" b="1" dirty="0"/>
              <a:t>permutation group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(P, ◦) is closed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4" t="27579" r="22694" b="39584"/>
          <a:stretch>
            <a:fillRect/>
          </a:stretch>
        </p:blipFill>
        <p:spPr bwMode="auto">
          <a:xfrm>
            <a:off x="685800" y="1676400"/>
            <a:ext cx="80010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(P, ◦) is associative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4" t="50000" r="35857" b="33730"/>
          <a:stretch>
            <a:fillRect/>
          </a:stretch>
        </p:blipFill>
        <p:spPr bwMode="auto">
          <a:xfrm>
            <a:off x="533400" y="1828800"/>
            <a:ext cx="75438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Inverse permutations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4" t="42857" r="24033" b="31746"/>
          <a:stretch>
            <a:fillRect/>
          </a:stretch>
        </p:blipFill>
        <p:spPr bwMode="auto">
          <a:xfrm>
            <a:off x="609600" y="1981200"/>
            <a:ext cx="79248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Cayley</a:t>
            </a:r>
            <a:r>
              <a:rPr lang="en-US" dirty="0"/>
              <a:t>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Cayley’s</a:t>
            </a:r>
            <a:r>
              <a:rPr lang="en-US" dirty="0"/>
              <a:t> theorem states that</a:t>
            </a:r>
            <a:r>
              <a:rPr lang="en-US" b="1" dirty="0"/>
              <a:t> “Any finite group is isomorphic to a permutation group”.</a:t>
            </a:r>
            <a:r>
              <a:rPr lang="en-US" dirty="0"/>
              <a:t> 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Let, S={0,1,2} and the binary operation be +</a:t>
            </a:r>
            <a:r>
              <a:rPr lang="en-US" baseline="-25000" dirty="0"/>
              <a:t>3</a:t>
            </a:r>
            <a:r>
              <a:rPr lang="en-US" dirty="0"/>
              <a:t> [addition modulo 3] i.e. (</a:t>
            </a:r>
            <a:r>
              <a:rPr lang="en-US" dirty="0" err="1"/>
              <a:t>a+b</a:t>
            </a:r>
            <a:r>
              <a:rPr lang="en-US" dirty="0"/>
              <a:t>)%3.</a:t>
            </a:r>
          </a:p>
          <a:p>
            <a:r>
              <a:rPr lang="en-US" b="1" dirty="0"/>
              <a:t>(S,+</a:t>
            </a:r>
            <a:r>
              <a:rPr lang="en-US" b="1" baseline="-25000" dirty="0"/>
              <a:t>3</a:t>
            </a:r>
            <a:r>
              <a:rPr lang="en-US" b="1" dirty="0"/>
              <a:t>)</a:t>
            </a:r>
            <a:r>
              <a:rPr lang="en-US" dirty="0"/>
              <a:t> is a group. </a:t>
            </a:r>
          </a:p>
          <a:p>
            <a:r>
              <a:rPr lang="en-US" dirty="0"/>
              <a:t>The permutations formed by the elements of this group are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represent these permutations by p</a:t>
            </a:r>
            <a:r>
              <a:rPr lang="en-US" baseline="-25000" dirty="0"/>
              <a:t>a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    So, p</a:t>
            </a:r>
            <a:r>
              <a:rPr lang="en-US" baseline="-25000" dirty="0"/>
              <a:t>0</a:t>
            </a:r>
            <a:r>
              <a:rPr lang="en-US" dirty="0"/>
              <a:t>={0,1,2}, p</a:t>
            </a:r>
            <a:r>
              <a:rPr lang="en-US" baseline="-25000" dirty="0"/>
              <a:t>1</a:t>
            </a:r>
            <a:r>
              <a:rPr lang="en-US" dirty="0"/>
              <a:t>={1,2,0}, p</a:t>
            </a:r>
            <a:r>
              <a:rPr lang="en-US" baseline="-25000" dirty="0"/>
              <a:t>2</a:t>
            </a:r>
            <a:r>
              <a:rPr lang="en-US" dirty="0"/>
              <a:t>={2,0,1}.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52800" y="2971800"/>
          <a:ext cx="2286000" cy="21336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9400">
                <a:tc gridSpan="5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Table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(S={0,1,2},@=+</a:t>
                      </a:r>
                      <a:r>
                        <a:rPr lang="en-US" sz="10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3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+</a:t>
                      </a:r>
                      <a:r>
                        <a:rPr lang="en-US" sz="14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3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                 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   b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>
                          <a:effectLst/>
                        </a:rPr>
                      </a:br>
                      <a:br>
                        <a:rPr lang="en-US">
                          <a:effectLst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a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425825" y="2779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(cont..2)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721352"/>
          </a:xfrm>
        </p:spPr>
        <p:txBody>
          <a:bodyPr/>
          <a:lstStyle/>
          <a:p>
            <a:r>
              <a:rPr lang="en-US" dirty="0"/>
              <a:t>The total number of permutations possible on S={0,1,2} are 6 (3!) i.e. </a:t>
            </a:r>
          </a:p>
          <a:p>
            <a:pPr marL="0" indent="0">
              <a:buNone/>
            </a:pPr>
            <a:r>
              <a:rPr lang="en-US" dirty="0"/>
              <a:t>   { {0,1,2},{0,2,1},{1,0,2},{1,2,0},{2,0,1},{2,1,0} }</a:t>
            </a:r>
          </a:p>
          <a:p>
            <a:r>
              <a:rPr lang="en-US" dirty="0"/>
              <a:t>Taking only permutations p</a:t>
            </a:r>
            <a:r>
              <a:rPr lang="en-US" baseline="-25000" dirty="0"/>
              <a:t>0</a:t>
            </a:r>
            <a:r>
              <a:rPr lang="en-US" dirty="0"/>
              <a:t>={0,1,2}, p</a:t>
            </a:r>
            <a:r>
              <a:rPr lang="en-US" baseline="-25000" dirty="0"/>
              <a:t>1</a:t>
            </a:r>
            <a:r>
              <a:rPr lang="en-US" dirty="0"/>
              <a:t>={1,2,0} and p</a:t>
            </a:r>
            <a:r>
              <a:rPr lang="en-US" baseline="-25000" dirty="0"/>
              <a:t>2</a:t>
            </a:r>
            <a:r>
              <a:rPr lang="en-US" dirty="0"/>
              <a:t>={2,0,1} i.e. </a:t>
            </a:r>
            <a:r>
              <a:rPr lang="en-US" b="1" dirty="0"/>
              <a:t>P={p</a:t>
            </a:r>
            <a:r>
              <a:rPr lang="en-US" b="1" baseline="-25000" dirty="0"/>
              <a:t>0</a:t>
            </a:r>
            <a:r>
              <a:rPr lang="en-US" b="1" dirty="0"/>
              <a:t>, p</a:t>
            </a:r>
            <a:r>
              <a:rPr lang="en-US" b="1" baseline="-25000" dirty="0"/>
              <a:t>1</a:t>
            </a:r>
            <a:r>
              <a:rPr lang="en-US" b="1" dirty="0"/>
              <a:t>, p</a:t>
            </a:r>
            <a:r>
              <a:rPr lang="en-US" b="1" baseline="-25000" dirty="0"/>
              <a:t>2</a:t>
            </a:r>
            <a:r>
              <a:rPr lang="en-US" b="1" dirty="0"/>
              <a:t>}</a:t>
            </a:r>
            <a:r>
              <a:rPr lang="en-US" dirty="0"/>
              <a:t>.</a:t>
            </a:r>
          </a:p>
          <a:p>
            <a:r>
              <a:rPr lang="en-US" dirty="0"/>
              <a:t>( P, ◦) forms a permutation group with the following permutation table.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267200" y="4622800"/>
          <a:ext cx="1828800" cy="142748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700"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Table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( P,</a:t>
                      </a:r>
                      <a:r>
                        <a:rPr lang="en-US" sz="1000" dirty="0"/>
                        <a:t> </a:t>
                      </a:r>
                      <a:r>
                        <a:rPr lang="en-US" sz="1200" dirty="0"/>
                        <a:t>◦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p</a:t>
                      </a:r>
                      <a:r>
                        <a:rPr lang="en-US" sz="10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p</a:t>
                      </a:r>
                      <a:r>
                        <a:rPr lang="en-US" sz="10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p</a:t>
                      </a:r>
                      <a:r>
                        <a:rPr lang="en-US" sz="10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p</a:t>
                      </a:r>
                      <a:r>
                        <a:rPr lang="en-US" sz="10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p</a:t>
                      </a:r>
                      <a:r>
                        <a:rPr lang="en-US" sz="10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p</a:t>
                      </a:r>
                      <a:r>
                        <a:rPr lang="en-US" sz="10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p</a:t>
                      </a:r>
                      <a:r>
                        <a:rPr lang="en-US" sz="10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p</a:t>
                      </a:r>
                      <a:r>
                        <a:rPr lang="en-US" sz="10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p</a:t>
                      </a:r>
                      <a:r>
                        <a:rPr lang="en-US" sz="10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p</a:t>
                      </a:r>
                      <a:r>
                        <a:rPr lang="en-US" sz="10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p</a:t>
                      </a:r>
                      <a:r>
                        <a:rPr lang="en-US" sz="10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p</a:t>
                      </a:r>
                      <a:r>
                        <a:rPr lang="en-US" sz="10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p</a:t>
                      </a:r>
                      <a:r>
                        <a:rPr lang="en-US" sz="10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p</a:t>
                      </a:r>
                      <a:r>
                        <a:rPr lang="en-US" sz="10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p</a:t>
                      </a:r>
                      <a:r>
                        <a:rPr lang="en-US" sz="10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5" name="Picture 7" descr="&lt;math xmlns=&quot;http://www.w3.org/1998/Math/MathML&quot;&gt;&lt;mo&gt;&amp;#x2218;&lt;/mo&gt;&lt;/math&g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425" y="3125788"/>
            <a:ext cx="10477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&lt;math xmlns=&quot;http://www.w3.org/1998/Math/MathML&quot;&gt;&lt;mo&gt;&amp;#x2218;&lt;/mo&gt;&lt;/math&g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3171825"/>
            <a:ext cx="10477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(cont..3)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Let the function which maps S→P be </a:t>
            </a:r>
            <a:r>
              <a:rPr lang="en-US" b="1" dirty="0"/>
              <a:t>f(a)=p</a:t>
            </a:r>
            <a:r>
              <a:rPr lang="en-US" b="1" baseline="-25000" dirty="0"/>
              <a:t>a </a:t>
            </a:r>
            <a:r>
              <a:rPr lang="en-US" dirty="0"/>
              <a:t>for all </a:t>
            </a:r>
            <a:r>
              <a:rPr lang="en-US" dirty="0" err="1"/>
              <a:t>a∈S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r>
              <a:rPr lang="en-US" dirty="0"/>
              <a:t>    This function is </a:t>
            </a:r>
            <a:r>
              <a:rPr lang="en-US" dirty="0" err="1"/>
              <a:t>homomorphic</a:t>
            </a:r>
            <a:r>
              <a:rPr lang="en-US" dirty="0"/>
              <a:t> if: f(a+</a:t>
            </a:r>
            <a:r>
              <a:rPr lang="en-US" baseline="-25000" dirty="0"/>
              <a:t>3</a:t>
            </a:r>
            <a:r>
              <a:rPr lang="en-US" dirty="0"/>
              <a:t>b) = f(a) ◦ f(b)</a:t>
            </a:r>
          </a:p>
          <a:p>
            <a:pPr algn="just"/>
            <a:r>
              <a:rPr lang="en-US" dirty="0"/>
              <a:t>Let, a=1, b=2 then</a:t>
            </a:r>
          </a:p>
          <a:p>
            <a:pPr marL="0" indent="0" algn="just">
              <a:buNone/>
            </a:pPr>
            <a:r>
              <a:rPr lang="en-US" dirty="0"/>
              <a:t>    f(1+</a:t>
            </a:r>
            <a:r>
              <a:rPr lang="en-US" baseline="-25000" dirty="0"/>
              <a:t>3</a:t>
            </a:r>
            <a:r>
              <a:rPr lang="en-US" dirty="0"/>
              <a:t>2) = f(1) ◦ f(2)</a:t>
            </a:r>
          </a:p>
          <a:p>
            <a:pPr marL="0" indent="0" algn="just">
              <a:buNone/>
            </a:pPr>
            <a:r>
              <a:rPr lang="en-US" dirty="0"/>
              <a:t>    f(0) = f(1) ◦ f(2)</a:t>
            </a:r>
          </a:p>
          <a:p>
            <a:pPr marL="0" indent="0" algn="just">
              <a:buNone/>
            </a:pPr>
            <a:r>
              <a:rPr lang="en-US" dirty="0"/>
              <a:t>    p</a:t>
            </a:r>
            <a:r>
              <a:rPr lang="en-US" baseline="-25000" dirty="0"/>
              <a:t>0 </a:t>
            </a:r>
            <a:r>
              <a:rPr lang="en-US" dirty="0"/>
              <a:t>= p</a:t>
            </a:r>
            <a:r>
              <a:rPr lang="en-US" baseline="-25000" dirty="0"/>
              <a:t>1</a:t>
            </a:r>
            <a:r>
              <a:rPr lang="en-US" dirty="0"/>
              <a:t> ◦ p</a:t>
            </a:r>
            <a:r>
              <a:rPr lang="en-US" baseline="-25000" dirty="0"/>
              <a:t>2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    p</a:t>
            </a:r>
            <a:r>
              <a:rPr lang="en-US" baseline="-25000" dirty="0"/>
              <a:t>0</a:t>
            </a:r>
            <a:r>
              <a:rPr lang="en-US" dirty="0"/>
              <a:t>=p</a:t>
            </a:r>
            <a:r>
              <a:rPr lang="en-US" baseline="-25000" dirty="0"/>
              <a:t>0</a:t>
            </a:r>
            <a:r>
              <a:rPr lang="en-US" dirty="0"/>
              <a:t> </a:t>
            </a:r>
          </a:p>
          <a:p>
            <a:pPr algn="just"/>
            <a:r>
              <a:rPr lang="en-US" dirty="0"/>
              <a:t>This is true for all values of </a:t>
            </a:r>
            <a:r>
              <a:rPr lang="en-US" dirty="0" err="1"/>
              <a:t>a,b∈S</a:t>
            </a:r>
            <a:r>
              <a:rPr lang="en-US" dirty="0"/>
              <a:t>. Hence, it is a homomorphism.</a:t>
            </a:r>
          </a:p>
          <a:p>
            <a:pPr algn="just"/>
            <a:r>
              <a:rPr lang="en-US" dirty="0"/>
              <a:t>As, f(a)=p</a:t>
            </a:r>
            <a:r>
              <a:rPr lang="en-US" baseline="-25000" dirty="0"/>
              <a:t>a</a:t>
            </a:r>
            <a:r>
              <a:rPr lang="en-US" dirty="0"/>
              <a:t> is one-to-one as well as onto, it’s an isomorphism as well. 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b="1" dirty="0"/>
              <a:t>Ring</a:t>
            </a:r>
            <a:r>
              <a:rPr lang="en-US" dirty="0"/>
              <a:t> is an algebraic structures are denoted by (</a:t>
            </a:r>
            <a:r>
              <a:rPr lang="en-US" dirty="0" err="1"/>
              <a:t>S,+,</a:t>
            </a:r>
            <a:r>
              <a:rPr lang="en-US" b="1" dirty="0" err="1"/>
              <a:t>ᐧ</a:t>
            </a:r>
            <a:r>
              <a:rPr lang="en-US" dirty="0"/>
              <a:t>) where S is some set and + is called additive operation (not necessarily sum) on S and </a:t>
            </a:r>
            <a:r>
              <a:rPr lang="en-US" b="1" dirty="0"/>
              <a:t>ᐧ</a:t>
            </a:r>
            <a:r>
              <a:rPr lang="en-US" dirty="0"/>
              <a:t> is called multiplicative (not necessarily product) operation on S. 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A ring has the following properties:</a:t>
            </a:r>
          </a:p>
          <a:p>
            <a:pPr marL="571500" indent="-571500" algn="just" fontAlgn="base">
              <a:buFont typeface="+mj-lt"/>
              <a:buAutoNum type="romanLcPeriod"/>
            </a:pPr>
            <a:r>
              <a:rPr lang="en-US" dirty="0"/>
              <a:t>(S,+) is an </a:t>
            </a:r>
            <a:r>
              <a:rPr lang="en-US" dirty="0" err="1"/>
              <a:t>abelian</a:t>
            </a:r>
            <a:r>
              <a:rPr lang="en-US" dirty="0"/>
              <a:t> group.</a:t>
            </a:r>
          </a:p>
          <a:p>
            <a:pPr marL="571500" indent="-571500" algn="just" fontAlgn="base">
              <a:buFont typeface="+mj-lt"/>
              <a:buAutoNum type="romanLcPeriod"/>
            </a:pPr>
            <a:r>
              <a:rPr lang="en-US" dirty="0"/>
              <a:t>(</a:t>
            </a:r>
            <a:r>
              <a:rPr lang="en-US" dirty="0" err="1"/>
              <a:t>S,</a:t>
            </a:r>
            <a:r>
              <a:rPr lang="en-US" b="1" dirty="0" err="1"/>
              <a:t>ᐧ</a:t>
            </a:r>
            <a:r>
              <a:rPr lang="en-US" dirty="0"/>
              <a:t>) is a semi-group.</a:t>
            </a:r>
          </a:p>
          <a:p>
            <a:pPr marL="571500" indent="-571500" algn="just" fontAlgn="base">
              <a:buFont typeface="+mj-lt"/>
              <a:buAutoNum type="romanLcPeriod"/>
            </a:pPr>
            <a:r>
              <a:rPr lang="en-US" dirty="0"/>
              <a:t>The operation </a:t>
            </a:r>
            <a:r>
              <a:rPr lang="en-US" b="1" dirty="0"/>
              <a:t>ᐧ </a:t>
            </a:r>
            <a:r>
              <a:rPr lang="en-US" dirty="0"/>
              <a:t>is distributive over operation + i.e. </a:t>
            </a:r>
            <a:r>
              <a:rPr lang="en-US" dirty="0" err="1"/>
              <a:t>a</a:t>
            </a:r>
            <a:r>
              <a:rPr lang="en-US" b="1" dirty="0" err="1"/>
              <a:t>ᐧ</a:t>
            </a:r>
            <a:r>
              <a:rPr lang="en-US" dirty="0"/>
              <a:t>(</a:t>
            </a:r>
            <a:r>
              <a:rPr lang="en-US" dirty="0" err="1"/>
              <a:t>b+c</a:t>
            </a:r>
            <a:r>
              <a:rPr lang="en-US" dirty="0"/>
              <a:t>)=(</a:t>
            </a:r>
            <a:r>
              <a:rPr lang="en-US" dirty="0" err="1"/>
              <a:t>a</a:t>
            </a:r>
            <a:r>
              <a:rPr lang="en-US" b="1" dirty="0" err="1"/>
              <a:t>ᐧ</a:t>
            </a:r>
            <a:r>
              <a:rPr lang="en-US" dirty="0" err="1"/>
              <a:t>b</a:t>
            </a:r>
            <a:r>
              <a:rPr lang="en-US" dirty="0"/>
              <a:t>)+(</a:t>
            </a:r>
            <a:r>
              <a:rPr lang="en-US" dirty="0" err="1"/>
              <a:t>a</a:t>
            </a:r>
            <a:r>
              <a:rPr lang="en-US" b="1" dirty="0" err="1"/>
              <a:t>ᐧ</a:t>
            </a:r>
            <a:r>
              <a:rPr lang="en-US" dirty="0" err="1"/>
              <a:t>c</a:t>
            </a:r>
            <a:r>
              <a:rPr lang="en-US" dirty="0"/>
              <a:t>).</a:t>
            </a:r>
          </a:p>
          <a:p>
            <a:pPr marL="571500" indent="-571500" algn="just" fontAlgn="base">
              <a:buFont typeface="+mj-lt"/>
              <a:buAutoNum type="romanLcPeriod"/>
            </a:pPr>
            <a:endParaRPr lang="en-US" dirty="0"/>
          </a:p>
          <a:p>
            <a:pPr marL="571500" indent="-571500" algn="just" fontAlgn="base">
              <a:buFont typeface="+mj-lt"/>
              <a:buAutoNum type="romanLcPeriod"/>
            </a:pPr>
            <a:endParaRPr lang="en-US" dirty="0"/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Element (v)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812798"/>
            <a:ext cx="8503920" cy="4572000"/>
          </a:xfrm>
        </p:spPr>
        <p:txBody>
          <a:bodyPr/>
          <a:lstStyle/>
          <a:p>
            <a:pPr algn="just"/>
            <a:r>
              <a:rPr lang="en-US" dirty="0"/>
              <a:t>Let S be a non-empty set, @ be any binary operation, and </a:t>
            </a:r>
            <a:r>
              <a:rPr lang="en-US" b="1" dirty="0"/>
              <a:t>e</a:t>
            </a:r>
            <a:r>
              <a:rPr lang="en-US" dirty="0"/>
              <a:t> be the identity element for @, then for each </a:t>
            </a:r>
            <a:r>
              <a:rPr lang="en-US" dirty="0" err="1"/>
              <a:t>y∈S</a:t>
            </a:r>
            <a:r>
              <a:rPr lang="en-US" dirty="0"/>
              <a:t>, if there exists </a:t>
            </a:r>
            <a:r>
              <a:rPr lang="en-US" b="1" dirty="0" err="1"/>
              <a:t>v</a:t>
            </a:r>
            <a:r>
              <a:rPr lang="en-US" dirty="0" err="1"/>
              <a:t>∈S</a:t>
            </a:r>
            <a:r>
              <a:rPr lang="en-US" dirty="0"/>
              <a:t>, such that </a:t>
            </a:r>
            <a:r>
              <a:rPr lang="en-US" dirty="0" err="1"/>
              <a:t>y@v</a:t>
            </a:r>
            <a:r>
              <a:rPr lang="en-US" dirty="0"/>
              <a:t>=</a:t>
            </a:r>
            <a:r>
              <a:rPr lang="en-US" dirty="0" err="1"/>
              <a:t>v@y</a:t>
            </a:r>
            <a:r>
              <a:rPr lang="en-US" dirty="0"/>
              <a:t>=e, then </a:t>
            </a:r>
            <a:r>
              <a:rPr lang="en-US" b="1" dirty="0"/>
              <a:t>v</a:t>
            </a:r>
            <a:r>
              <a:rPr lang="en-US" dirty="0"/>
              <a:t> is said to be </a:t>
            </a:r>
            <a:r>
              <a:rPr lang="en-US" b="1" dirty="0"/>
              <a:t>inverse</a:t>
            </a:r>
            <a:r>
              <a:rPr lang="en-US" dirty="0"/>
              <a:t> of y.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For example, if the binary operation is +, then the inverse of 2 is -2 (as 2−2=0), and if the binary operation is </a:t>
            </a:r>
            <a:r>
              <a:rPr lang="en-US" b="1" dirty="0"/>
              <a:t>·</a:t>
            </a:r>
            <a:r>
              <a:rPr lang="en-US" dirty="0"/>
              <a:t>, then the inverse of 2 is ½ (as 2</a:t>
            </a:r>
            <a:r>
              <a:rPr lang="en-US" b="1" dirty="0"/>
              <a:t>·</a:t>
            </a:r>
            <a:r>
              <a:rPr lang="en-US" dirty="0"/>
              <a:t>½=1).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b="1" dirty="0"/>
              <a:t>Field</a:t>
            </a:r>
            <a:r>
              <a:rPr lang="en-US" dirty="0"/>
              <a:t> is an algebraic structures are denoted by (</a:t>
            </a:r>
            <a:r>
              <a:rPr lang="en-US" dirty="0" err="1"/>
              <a:t>S,+,</a:t>
            </a:r>
            <a:r>
              <a:rPr lang="en-US" b="1" dirty="0" err="1"/>
              <a:t>ᐧ</a:t>
            </a:r>
            <a:r>
              <a:rPr lang="en-US" dirty="0"/>
              <a:t>) where S is some set and + is called additive operation (not necessarily sum) on S and </a:t>
            </a:r>
            <a:r>
              <a:rPr lang="en-US" b="1" dirty="0"/>
              <a:t>ᐧ</a:t>
            </a:r>
            <a:r>
              <a:rPr lang="en-US" dirty="0"/>
              <a:t> is called multiplicative (not necessarily product) operation on S. 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sz="2600" dirty="0"/>
              <a:t>An algebraic structure (</a:t>
            </a:r>
            <a:r>
              <a:rPr lang="en-US" sz="2600" dirty="0" err="1"/>
              <a:t>S,+,</a:t>
            </a:r>
            <a:r>
              <a:rPr lang="en-US" sz="2600" b="1" dirty="0" err="1"/>
              <a:t>ᐧ</a:t>
            </a:r>
            <a:r>
              <a:rPr lang="en-US" sz="2600" dirty="0"/>
              <a:t>) is called a </a:t>
            </a:r>
            <a:r>
              <a:rPr lang="en-US" sz="2600" b="1" dirty="0"/>
              <a:t>field</a:t>
            </a:r>
            <a:r>
              <a:rPr lang="en-US" sz="2600" dirty="0"/>
              <a:t>, if</a:t>
            </a:r>
          </a:p>
          <a:p>
            <a:pPr marL="571500" indent="-571500" algn="just" fontAlgn="base">
              <a:buFont typeface="+mj-lt"/>
              <a:buAutoNum type="romanLcPeriod"/>
            </a:pPr>
            <a:r>
              <a:rPr lang="en-US" sz="2600" dirty="0"/>
              <a:t>(S, +) is an </a:t>
            </a:r>
            <a:r>
              <a:rPr lang="en-US" sz="2600" dirty="0" err="1"/>
              <a:t>abelian</a:t>
            </a:r>
            <a:r>
              <a:rPr lang="en-US" sz="2600" dirty="0"/>
              <a:t> group.</a:t>
            </a:r>
          </a:p>
          <a:p>
            <a:pPr marL="571500" indent="-571500" algn="just" fontAlgn="base">
              <a:buFont typeface="+mj-lt"/>
              <a:buAutoNum type="romanLcPeriod"/>
            </a:pPr>
            <a:r>
              <a:rPr lang="en-US" sz="2600" dirty="0"/>
              <a:t>(S−{0},</a:t>
            </a:r>
            <a:r>
              <a:rPr lang="en-US" sz="2600" b="1" dirty="0"/>
              <a:t>ᐧ</a:t>
            </a:r>
            <a:r>
              <a:rPr lang="en-US" sz="2600" dirty="0"/>
              <a:t>) is an </a:t>
            </a:r>
            <a:r>
              <a:rPr lang="en-US" sz="2600" dirty="0" err="1"/>
              <a:t>abelian</a:t>
            </a:r>
            <a:r>
              <a:rPr lang="en-US" sz="2600" dirty="0"/>
              <a:t> group, where 0 is additive identity.</a:t>
            </a:r>
          </a:p>
          <a:p>
            <a:pPr marL="571500" indent="-571500" algn="just" fontAlgn="base">
              <a:buFont typeface="+mj-lt"/>
              <a:buAutoNum type="romanLcPeriod"/>
            </a:pPr>
            <a:r>
              <a:rPr lang="en-US" sz="2600" dirty="0"/>
              <a:t>The operation </a:t>
            </a:r>
            <a:r>
              <a:rPr lang="en-US" sz="2600" b="1" dirty="0"/>
              <a:t>ᐧ</a:t>
            </a:r>
            <a:r>
              <a:rPr lang="en-US" sz="2600" dirty="0"/>
              <a:t> is distributive over operation +.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set </a:t>
            </a:r>
            <a:r>
              <a:rPr lang="en-US" dirty="0" err="1"/>
              <a:t>Z</a:t>
            </a:r>
            <a:r>
              <a:rPr lang="en-US" baseline="-25000" dirty="0" err="1"/>
              <a:t>m</a:t>
            </a:r>
            <a:r>
              <a:rPr lang="en-US" dirty="0"/>
              <a:t>={0,1,2,...,m−1} under the operations of </a:t>
            </a:r>
            <a:r>
              <a:rPr lang="en-US" i="1" dirty="0"/>
              <a:t>addition and multiplication modulo m</a:t>
            </a:r>
            <a:r>
              <a:rPr lang="en-US" dirty="0"/>
              <a:t> is a </a:t>
            </a:r>
            <a:r>
              <a:rPr lang="en-US" b="1" dirty="0"/>
              <a:t>ring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If m is a prime, then </a:t>
            </a:r>
            <a:r>
              <a:rPr lang="en-US" dirty="0" err="1"/>
              <a:t>Z</a:t>
            </a:r>
            <a:r>
              <a:rPr lang="en-US" baseline="-25000" dirty="0" err="1"/>
              <a:t>m</a:t>
            </a:r>
            <a:r>
              <a:rPr lang="en-US" baseline="-25000" dirty="0"/>
              <a:t> </a:t>
            </a:r>
            <a:r>
              <a:rPr lang="en-US" dirty="0"/>
              <a:t>is a </a:t>
            </a:r>
            <a:r>
              <a:rPr lang="en-US" b="1" dirty="0"/>
              <a:t>field</a:t>
            </a:r>
            <a:r>
              <a:rPr lang="en-US" dirty="0"/>
              <a:t>. 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7247" y="2967335"/>
            <a:ext cx="40495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Thank You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Algebraic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different types of algebraic structures with one binary operation on a set are:</a:t>
            </a:r>
          </a:p>
          <a:p>
            <a:pPr fontAlgn="base"/>
            <a:r>
              <a:rPr lang="en-US" dirty="0"/>
              <a:t>Group</a:t>
            </a:r>
          </a:p>
          <a:p>
            <a:pPr fontAlgn="base"/>
            <a:r>
              <a:rPr lang="en-US" dirty="0" err="1"/>
              <a:t>Abelian</a:t>
            </a:r>
            <a:r>
              <a:rPr lang="en-US" dirty="0"/>
              <a:t> group</a:t>
            </a:r>
          </a:p>
          <a:p>
            <a:pPr fontAlgn="base"/>
            <a:r>
              <a:rPr lang="en-US" dirty="0" err="1"/>
              <a:t>Monoid</a:t>
            </a:r>
            <a:endParaRPr lang="en-US" dirty="0"/>
          </a:p>
          <a:p>
            <a:pPr fontAlgn="base"/>
            <a:r>
              <a:rPr lang="en-US" dirty="0"/>
              <a:t>Semi-group</a:t>
            </a:r>
          </a:p>
          <a:p>
            <a:pPr fontAlgn="base"/>
            <a:r>
              <a:rPr lang="en-US" dirty="0" err="1"/>
              <a:t>Groupoid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algebraic structures with two binary operations on a set are:</a:t>
            </a:r>
          </a:p>
          <a:p>
            <a:pPr fontAlgn="base"/>
            <a:r>
              <a:rPr lang="en-US" dirty="0"/>
              <a:t>Ring</a:t>
            </a:r>
          </a:p>
          <a:p>
            <a:pPr fontAlgn="base"/>
            <a:r>
              <a:rPr lang="en-US" dirty="0"/>
              <a:t>Field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An algebraic structure (S,@) is called a </a:t>
            </a:r>
            <a:r>
              <a:rPr lang="en-US" b="1" dirty="0"/>
              <a:t>group</a:t>
            </a:r>
            <a:r>
              <a:rPr lang="en-US" dirty="0"/>
              <a:t>, if</a:t>
            </a:r>
          </a:p>
          <a:p>
            <a:pPr marL="571500" indent="-571500" algn="just" fontAlgn="base">
              <a:buFont typeface="+mj-lt"/>
              <a:buAutoNum type="romanLcPeriod"/>
            </a:pPr>
            <a:r>
              <a:rPr lang="en-US" dirty="0"/>
              <a:t>      @ is a closed operation.</a:t>
            </a:r>
          </a:p>
          <a:p>
            <a:pPr marL="571500" indent="-571500" algn="just" fontAlgn="base">
              <a:buFont typeface="+mj-lt"/>
              <a:buAutoNum type="romanLcPeriod"/>
            </a:pPr>
            <a:r>
              <a:rPr lang="en-US" dirty="0"/>
              <a:t>      @ is an associative operation.</a:t>
            </a:r>
          </a:p>
          <a:p>
            <a:pPr marL="571500" indent="-571500" algn="just" fontAlgn="base">
              <a:buFont typeface="+mj-lt"/>
              <a:buAutoNum type="romanLcPeriod"/>
            </a:pPr>
            <a:r>
              <a:rPr lang="en-US" dirty="0"/>
              <a:t>      Identity element “e” for operation @ exists in S.</a:t>
            </a:r>
          </a:p>
          <a:p>
            <a:pPr marL="571500" indent="-571500" algn="just" fontAlgn="base">
              <a:buFont typeface="+mj-lt"/>
              <a:buAutoNum type="romanLcPeriod"/>
            </a:pPr>
            <a:r>
              <a:rPr lang="en-US" dirty="0"/>
              <a:t>      Inverse element “v” exists in S, for every </a:t>
            </a:r>
            <a:r>
              <a:rPr lang="en-US" dirty="0" err="1"/>
              <a:t>y∈S</a:t>
            </a:r>
            <a:r>
              <a:rPr lang="en-US" dirty="0"/>
              <a:t>. </a:t>
            </a:r>
          </a:p>
          <a:p>
            <a:pPr algn="just"/>
            <a:r>
              <a:rPr lang="en-US" dirty="0"/>
              <a:t>For example, (Z,+) is a group [Z=set of integers]</a:t>
            </a:r>
          </a:p>
          <a:p>
            <a:pPr algn="just"/>
            <a:r>
              <a:rPr lang="en-US" dirty="0"/>
              <a:t>A group (S,@) is called an </a:t>
            </a:r>
            <a:r>
              <a:rPr lang="en-US" b="1" dirty="0" err="1"/>
              <a:t>abelian</a:t>
            </a:r>
            <a:r>
              <a:rPr lang="en-US" b="1" dirty="0"/>
              <a:t> group </a:t>
            </a:r>
            <a:r>
              <a:rPr lang="en-US" dirty="0"/>
              <a:t>or</a:t>
            </a:r>
            <a:r>
              <a:rPr lang="en-US" b="1" dirty="0"/>
              <a:t> commutative group</a:t>
            </a:r>
            <a:r>
              <a:rPr lang="en-US" dirty="0"/>
              <a:t>, if it satisfies the commutative property i.e. </a:t>
            </a:r>
            <a:r>
              <a:rPr lang="en-US" dirty="0" err="1"/>
              <a:t>x@y</a:t>
            </a:r>
            <a:r>
              <a:rPr lang="en-US" dirty="0"/>
              <a:t>=</a:t>
            </a:r>
            <a:r>
              <a:rPr lang="en-US" dirty="0" err="1"/>
              <a:t>y@x</a:t>
            </a:r>
            <a:r>
              <a:rPr lang="en-US" dirty="0"/>
              <a:t>, for all </a:t>
            </a:r>
            <a:r>
              <a:rPr lang="en-US" dirty="0" err="1"/>
              <a:t>x,y∈S</a:t>
            </a:r>
            <a:r>
              <a:rPr lang="en-US" dirty="0"/>
              <a:t>. For example, (Z,+) is an </a:t>
            </a:r>
            <a:r>
              <a:rPr lang="en-US" dirty="0" err="1"/>
              <a:t>abelian</a:t>
            </a:r>
            <a:r>
              <a:rPr lang="en-US" dirty="0"/>
              <a:t> group, as addition operation satisfies commutative property.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/>
              <a:t>An algebraic structure (S,@) is called a </a:t>
            </a:r>
            <a:r>
              <a:rPr lang="en-US" b="1" dirty="0" err="1"/>
              <a:t>monoid</a:t>
            </a:r>
            <a:r>
              <a:rPr lang="en-US" dirty="0"/>
              <a:t>, if</a:t>
            </a:r>
          </a:p>
          <a:p>
            <a:pPr marL="571500" indent="-571500" algn="just" fontAlgn="base">
              <a:buFont typeface="+mj-lt"/>
              <a:buAutoNum type="romanLcPeriod"/>
            </a:pPr>
            <a:r>
              <a:rPr lang="en-US" dirty="0"/>
              <a:t>@ is a closed operation.</a:t>
            </a:r>
          </a:p>
          <a:p>
            <a:pPr marL="571500" indent="-571500" algn="just" fontAlgn="base">
              <a:buFont typeface="+mj-lt"/>
              <a:buAutoNum type="romanLcPeriod"/>
            </a:pPr>
            <a:r>
              <a:rPr lang="en-US" dirty="0"/>
              <a:t>@ is an associative operation.</a:t>
            </a:r>
          </a:p>
          <a:p>
            <a:pPr marL="571500" indent="-571500" algn="just" fontAlgn="base">
              <a:buFont typeface="+mj-lt"/>
              <a:buAutoNum type="romanLcPeriod"/>
            </a:pPr>
            <a:r>
              <a:rPr lang="en-US" dirty="0"/>
              <a:t> Identity element “e” for operation @ exists in S.</a:t>
            </a:r>
          </a:p>
          <a:p>
            <a:pPr algn="just"/>
            <a:r>
              <a:rPr lang="en-US" dirty="0"/>
              <a:t>For example (N,</a:t>
            </a:r>
            <a:r>
              <a:rPr lang="en-US" b="1" dirty="0"/>
              <a:t>·</a:t>
            </a:r>
            <a:r>
              <a:rPr lang="en-US" dirty="0"/>
              <a:t>) is a </a:t>
            </a:r>
            <a:r>
              <a:rPr lang="en-US" dirty="0" err="1"/>
              <a:t>monoid</a:t>
            </a:r>
            <a:r>
              <a:rPr lang="en-US" dirty="0"/>
              <a:t> but not a group as inverse elements do not exist for every y∈ in for the </a:t>
            </a:r>
            <a:r>
              <a:rPr lang="en-US" b="1" dirty="0"/>
              <a:t>·</a:t>
            </a:r>
            <a:r>
              <a:rPr lang="en-US" dirty="0"/>
              <a:t> operation.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/>
              <a:t>An algebraic structure (S,@) is called a </a:t>
            </a:r>
            <a:r>
              <a:rPr lang="en-US" b="1" dirty="0"/>
              <a:t>semi-group</a:t>
            </a:r>
            <a:r>
              <a:rPr lang="en-US" dirty="0"/>
              <a:t>, if</a:t>
            </a:r>
          </a:p>
          <a:p>
            <a:pPr marL="571500" indent="-571500" algn="just" fontAlgn="base">
              <a:buFont typeface="+mj-lt"/>
              <a:buAutoNum type="romanLcPeriod"/>
            </a:pPr>
            <a:r>
              <a:rPr lang="en-US" dirty="0"/>
              <a:t>@ is a closed operation.</a:t>
            </a:r>
          </a:p>
          <a:p>
            <a:pPr marL="571500" indent="-571500" algn="just" fontAlgn="base">
              <a:buFont typeface="+mj-lt"/>
              <a:buAutoNum type="romanLcPeriod"/>
            </a:pPr>
            <a:r>
              <a:rPr lang="en-US" dirty="0"/>
              <a:t>@ is an associative operation.</a:t>
            </a:r>
          </a:p>
          <a:p>
            <a:pPr algn="just"/>
            <a:r>
              <a:rPr lang="en-US" dirty="0"/>
              <a:t>For example (N,+) is a semi-group but not </a:t>
            </a:r>
            <a:r>
              <a:rPr lang="en-US" dirty="0" err="1"/>
              <a:t>monoid</a:t>
            </a:r>
            <a:r>
              <a:rPr lang="en-US" dirty="0"/>
              <a:t> as identity element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/>
              <a:t> for addition does not belong to N. </a:t>
            </a:r>
          </a:p>
          <a:p>
            <a:pPr marL="0" indent="0" algn="just">
              <a:buNone/>
            </a:pP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A9CE633DA53E4DBFD35DB75BE7B650" ma:contentTypeVersion="4" ma:contentTypeDescription="Create a new document." ma:contentTypeScope="" ma:versionID="7da755664fb1c95fe0fcda36fd76b4ec">
  <xsd:schema xmlns:xsd="http://www.w3.org/2001/XMLSchema" xmlns:xs="http://www.w3.org/2001/XMLSchema" xmlns:p="http://schemas.microsoft.com/office/2006/metadata/properties" xmlns:ns2="7a2f9791-72e9-42aa-b7a6-508feb9d3b97" targetNamespace="http://schemas.microsoft.com/office/2006/metadata/properties" ma:root="true" ma:fieldsID="2fbb6a2d0528c737030c0e6eb8b3d66d" ns2:_="">
    <xsd:import namespace="7a2f9791-72e9-42aa-b7a6-508feb9d3b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f9791-72e9-42aa-b7a6-508feb9d3b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4D3D16-5635-41C9-B3A7-7C86E7292B1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E7BC254-B80B-4491-8505-4E27C472CC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2f9791-72e9-42aa-b7a6-508feb9d3b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8DD4706-CF3A-483F-BB61-FDB4F13535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0</TotalTime>
  <Words>11800</Words>
  <Application>Microsoft Office PowerPoint</Application>
  <PresentationFormat>On-screen Show (4:3)</PresentationFormat>
  <Paragraphs>453</Paragraphs>
  <Slides>52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Civic</vt:lpstr>
      <vt:lpstr>FCS (Group Theory)</vt:lpstr>
      <vt:lpstr>Algebraic Structures</vt:lpstr>
      <vt:lpstr>Closed Operation</vt:lpstr>
      <vt:lpstr>Identity Element (e)</vt:lpstr>
      <vt:lpstr>Inverse Element (v)</vt:lpstr>
      <vt:lpstr>Types of Algebraic Structures</vt:lpstr>
      <vt:lpstr>Group</vt:lpstr>
      <vt:lpstr>Monoid</vt:lpstr>
      <vt:lpstr>Semi-group</vt:lpstr>
      <vt:lpstr>Groupoid</vt:lpstr>
      <vt:lpstr>Question</vt:lpstr>
      <vt:lpstr>Answer</vt:lpstr>
      <vt:lpstr>Sub-groups</vt:lpstr>
      <vt:lpstr>Cosets</vt:lpstr>
      <vt:lpstr>Index of sub-group</vt:lpstr>
      <vt:lpstr>Lagrange’s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Cyclic Group</vt:lpstr>
      <vt:lpstr>PowerPoint Presentation</vt:lpstr>
      <vt:lpstr>Example</vt:lpstr>
      <vt:lpstr>Properties of Cyclic groups</vt:lpstr>
      <vt:lpstr>Questions</vt:lpstr>
      <vt:lpstr>Answers</vt:lpstr>
      <vt:lpstr>Homo/Iso/Auto-morphism</vt:lpstr>
      <vt:lpstr>PowerPoint Presentation</vt:lpstr>
      <vt:lpstr>PowerPoint Presentation</vt:lpstr>
      <vt:lpstr>Example-1</vt:lpstr>
      <vt:lpstr>Example-2</vt:lpstr>
      <vt:lpstr>Permutation</vt:lpstr>
      <vt:lpstr>PowerPoint Presentation</vt:lpstr>
      <vt:lpstr>PowerPoint Presentation</vt:lpstr>
      <vt:lpstr>PowerPoint Presentation</vt:lpstr>
      <vt:lpstr>Cyclic Permutations</vt:lpstr>
      <vt:lpstr>Transpositions</vt:lpstr>
      <vt:lpstr>Permutation Set</vt:lpstr>
      <vt:lpstr>Example</vt:lpstr>
      <vt:lpstr>Permutation Group</vt:lpstr>
      <vt:lpstr>(P, ◦) is closed</vt:lpstr>
      <vt:lpstr>(P, ◦) is associative</vt:lpstr>
      <vt:lpstr>Identity and Inverse permutations</vt:lpstr>
      <vt:lpstr>Cayley theorem</vt:lpstr>
      <vt:lpstr>Example</vt:lpstr>
      <vt:lpstr>Example (cont..2)</vt:lpstr>
      <vt:lpstr>Example (cont..3)</vt:lpstr>
      <vt:lpstr>Rings</vt:lpstr>
      <vt:lpstr>Fields</vt:lpstr>
      <vt:lpstr>Examples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FCS (Group Theory)</dc:title>
  <dc:creator>Sitender</dc:creator>
  <cp:lastModifiedBy>Prasannjeet Parasar</cp:lastModifiedBy>
  <cp:revision>154</cp:revision>
  <dcterms:created xsi:type="dcterms:W3CDTF">2006-08-16T00:00:00Z</dcterms:created>
  <dcterms:modified xsi:type="dcterms:W3CDTF">2021-02-06T00:29:08Z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1033-11.2.0.9169</vt:lpwstr>
  </property>
  <property fmtid="{D5CDD505-2E9C-101B-9397-08002B2CF9AE}" pid="3" name="ContentTypeId">
    <vt:lpwstr>0x01010022A9CE633DA53E4DBFD35DB75BE7B650</vt:lpwstr>
  </property>
</Properties>
</file>